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8" r:id="rId3"/>
    <p:sldId id="363" r:id="rId4"/>
    <p:sldId id="277" r:id="rId5"/>
    <p:sldId id="278" r:id="rId6"/>
    <p:sldId id="284" r:id="rId7"/>
    <p:sldId id="279" r:id="rId8"/>
    <p:sldId id="280" r:id="rId9"/>
    <p:sldId id="285" r:id="rId10"/>
    <p:sldId id="281" r:id="rId11"/>
    <p:sldId id="286" r:id="rId12"/>
    <p:sldId id="287" r:id="rId13"/>
    <p:sldId id="329" r:id="rId14"/>
    <p:sldId id="354" r:id="rId15"/>
    <p:sldId id="282" r:id="rId16"/>
    <p:sldId id="288" r:id="rId17"/>
    <p:sldId id="361" r:id="rId18"/>
    <p:sldId id="362" r:id="rId19"/>
    <p:sldId id="360" r:id="rId20"/>
    <p:sldId id="328" r:id="rId21"/>
    <p:sldId id="294" r:id="rId22"/>
    <p:sldId id="295" r:id="rId23"/>
    <p:sldId id="296" r:id="rId24"/>
    <p:sldId id="344" r:id="rId25"/>
    <p:sldId id="345" r:id="rId26"/>
    <p:sldId id="299" r:id="rId27"/>
    <p:sldId id="36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p:restoredTop sz="93609"/>
  </p:normalViewPr>
  <p:slideViewPr>
    <p:cSldViewPr snapToGrid="0" snapToObjects="1">
      <p:cViewPr varScale="1">
        <p:scale>
          <a:sx n="78" d="100"/>
          <a:sy n="78" d="100"/>
        </p:scale>
        <p:origin x="192" y="1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4/6/21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458265-9EB9-8B41-AC39-306DE9657978}" type="slidenum">
              <a:rPr lang="en-US" smtClean="0"/>
              <a:t>1</a:t>
            </a:fld>
            <a:endParaRPr lang="en-US"/>
          </a:p>
        </p:txBody>
      </p:sp>
    </p:spTree>
    <p:extLst>
      <p:ext uri="{BB962C8B-B14F-4D97-AF65-F5344CB8AC3E}">
        <p14:creationId xmlns:p14="http://schemas.microsoft.com/office/powerpoint/2010/main" val="2736832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370E6-40FE-B44C-A675-805DD590965C}" type="slidenum">
              <a:rPr lang="en-US" smtClean="0"/>
              <a:t>23</a:t>
            </a:fld>
            <a:endParaRPr lang="en-US"/>
          </a:p>
        </p:txBody>
      </p:sp>
    </p:spTree>
    <p:extLst>
      <p:ext uri="{BB962C8B-B14F-4D97-AF65-F5344CB8AC3E}">
        <p14:creationId xmlns:p14="http://schemas.microsoft.com/office/powerpoint/2010/main" val="2972015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370E6-40FE-B44C-A675-805DD590965C}" type="slidenum">
              <a:rPr lang="en-US" smtClean="0"/>
              <a:t>24</a:t>
            </a:fld>
            <a:endParaRPr lang="en-US"/>
          </a:p>
        </p:txBody>
      </p:sp>
    </p:spTree>
    <p:extLst>
      <p:ext uri="{BB962C8B-B14F-4D97-AF65-F5344CB8AC3E}">
        <p14:creationId xmlns:p14="http://schemas.microsoft.com/office/powerpoint/2010/main" val="607722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370E6-40FE-B44C-A675-805DD590965C}" type="slidenum">
              <a:rPr lang="en-US" smtClean="0"/>
              <a:t>25</a:t>
            </a:fld>
            <a:endParaRPr lang="en-US"/>
          </a:p>
        </p:txBody>
      </p:sp>
    </p:spTree>
    <p:extLst>
      <p:ext uri="{BB962C8B-B14F-4D97-AF65-F5344CB8AC3E}">
        <p14:creationId xmlns:p14="http://schemas.microsoft.com/office/powerpoint/2010/main" val="3405990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370E6-40FE-B44C-A675-805DD590965C}" type="slidenum">
              <a:rPr lang="en-US" smtClean="0"/>
              <a:t>26</a:t>
            </a:fld>
            <a:endParaRPr lang="en-US"/>
          </a:p>
        </p:txBody>
      </p:sp>
    </p:spTree>
    <p:extLst>
      <p:ext uri="{BB962C8B-B14F-4D97-AF65-F5344CB8AC3E}">
        <p14:creationId xmlns:p14="http://schemas.microsoft.com/office/powerpoint/2010/main" val="1911138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42C499-C142-9A4F-BC4C-FD2FBBDA1B7D}" type="slidenum">
              <a:rPr lang="en-US" smtClean="0"/>
              <a:t>27</a:t>
            </a:fld>
            <a:endParaRPr lang="en-US"/>
          </a:p>
        </p:txBody>
      </p:sp>
    </p:spTree>
    <p:extLst>
      <p:ext uri="{BB962C8B-B14F-4D97-AF65-F5344CB8AC3E}">
        <p14:creationId xmlns:p14="http://schemas.microsoft.com/office/powerpoint/2010/main" val="1462013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26D08-5474-3447-AB7A-1FD633CDB81F}" type="slidenum">
              <a:rPr lang="en-US" smtClean="0"/>
              <a:t>13</a:t>
            </a:fld>
            <a:endParaRPr lang="en-US"/>
          </a:p>
        </p:txBody>
      </p:sp>
    </p:spTree>
    <p:extLst>
      <p:ext uri="{BB962C8B-B14F-4D97-AF65-F5344CB8AC3E}">
        <p14:creationId xmlns:p14="http://schemas.microsoft.com/office/powerpoint/2010/main" val="1198702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D02262-9896-C94B-889D-5A445DABF309}" type="slidenum">
              <a:rPr lang="en-US" smtClean="0"/>
              <a:t>14</a:t>
            </a:fld>
            <a:endParaRPr lang="en-US"/>
          </a:p>
        </p:txBody>
      </p:sp>
    </p:spTree>
    <p:extLst>
      <p:ext uri="{BB962C8B-B14F-4D97-AF65-F5344CB8AC3E}">
        <p14:creationId xmlns:p14="http://schemas.microsoft.com/office/powerpoint/2010/main" val="833108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370E6-40FE-B44C-A675-805DD590965C}" type="slidenum">
              <a:rPr lang="en-US" smtClean="0"/>
              <a:t>17</a:t>
            </a:fld>
            <a:endParaRPr lang="en-US"/>
          </a:p>
        </p:txBody>
      </p:sp>
    </p:spTree>
    <p:extLst>
      <p:ext uri="{BB962C8B-B14F-4D97-AF65-F5344CB8AC3E}">
        <p14:creationId xmlns:p14="http://schemas.microsoft.com/office/powerpoint/2010/main" val="3199074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26D08-5474-3447-AB7A-1FD633CDB81F}" type="slidenum">
              <a:rPr lang="en-US" smtClean="0"/>
              <a:t>18</a:t>
            </a:fld>
            <a:endParaRPr lang="en-US"/>
          </a:p>
        </p:txBody>
      </p:sp>
    </p:spTree>
    <p:extLst>
      <p:ext uri="{BB962C8B-B14F-4D97-AF65-F5344CB8AC3E}">
        <p14:creationId xmlns:p14="http://schemas.microsoft.com/office/powerpoint/2010/main" val="135903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1A26D08-5474-3447-AB7A-1FD633CDB81F}" type="slidenum">
              <a:rPr lang="en-US" smtClean="0"/>
              <a:t>19</a:t>
            </a:fld>
            <a:endParaRPr lang="en-US"/>
          </a:p>
        </p:txBody>
      </p:sp>
    </p:spTree>
    <p:extLst>
      <p:ext uri="{BB962C8B-B14F-4D97-AF65-F5344CB8AC3E}">
        <p14:creationId xmlns:p14="http://schemas.microsoft.com/office/powerpoint/2010/main" val="3802519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1370E6-40FE-B44C-A675-805DD590965C}" type="slidenum">
              <a:rPr lang="en-US" smtClean="0"/>
              <a:t>20</a:t>
            </a:fld>
            <a:endParaRPr lang="en-US"/>
          </a:p>
        </p:txBody>
      </p:sp>
    </p:spTree>
    <p:extLst>
      <p:ext uri="{BB962C8B-B14F-4D97-AF65-F5344CB8AC3E}">
        <p14:creationId xmlns:p14="http://schemas.microsoft.com/office/powerpoint/2010/main" val="3181715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26D08-5474-3447-AB7A-1FD633CDB81F}" type="slidenum">
              <a:rPr lang="en-US" smtClean="0"/>
              <a:t>21</a:t>
            </a:fld>
            <a:endParaRPr lang="en-US"/>
          </a:p>
        </p:txBody>
      </p:sp>
    </p:spTree>
    <p:extLst>
      <p:ext uri="{BB962C8B-B14F-4D97-AF65-F5344CB8AC3E}">
        <p14:creationId xmlns:p14="http://schemas.microsoft.com/office/powerpoint/2010/main" val="2007445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26D08-5474-3447-AB7A-1FD633CDB81F}" type="slidenum">
              <a:rPr lang="en-US" smtClean="0"/>
              <a:t>22</a:t>
            </a:fld>
            <a:endParaRPr lang="en-US"/>
          </a:p>
        </p:txBody>
      </p:sp>
    </p:spTree>
    <p:extLst>
      <p:ext uri="{BB962C8B-B14F-4D97-AF65-F5344CB8AC3E}">
        <p14:creationId xmlns:p14="http://schemas.microsoft.com/office/powerpoint/2010/main" val="270088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4/6/21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4/6/21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4/6/21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4/6/21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4/6/21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4/6/21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4/6/21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4/6/21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4/6/21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4/6/21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4/6/21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4/6/21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11.tiff"/><Relationship Id="rId3" Type="http://schemas.openxmlformats.org/officeDocument/2006/relationships/image" Target="../media/image1.tiff"/><Relationship Id="rId7" Type="http://schemas.openxmlformats.org/officeDocument/2006/relationships/image" Target="../media/image5.tiff"/><Relationship Id="rId12"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tiff"/><Relationship Id="rId5" Type="http://schemas.openxmlformats.org/officeDocument/2006/relationships/image" Target="../media/image3.tiff"/><Relationship Id="rId15" Type="http://schemas.openxmlformats.org/officeDocument/2006/relationships/image" Target="../media/image1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 Id="rId14" Type="http://schemas.openxmlformats.org/officeDocument/2006/relationships/image" Target="../media/image1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emf"/><Relationship Id="rId5" Type="http://schemas.microsoft.com/office/2007/relationships/hdphoto" Target="../media/hdphoto1.wdp"/><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www.mbl.edu/education/courses/workshop-on-molecular-evolution/" TargetMode="External"/><Relationship Id="rId3" Type="http://schemas.openxmlformats.org/officeDocument/2006/relationships/hyperlink" Target="https://lukejharmon.github.io/pcm/chapters/" TargetMode="External"/><Relationship Id="rId7" Type="http://schemas.openxmlformats.org/officeDocument/2006/relationships/hyperlink" Target="http://treethinkers.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cran.r-project.org/web/views/Phylogenetics.html"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fontScale="90000"/>
          </a:bodyPr>
          <a:lstStyle/>
          <a:p>
            <a:pPr algn="l"/>
            <a:br>
              <a:rPr lang="en-US" dirty="0"/>
            </a:br>
            <a:br>
              <a:rPr lang="en-US" dirty="0"/>
            </a:br>
            <a:br>
              <a:rPr lang="en-US" dirty="0"/>
            </a:br>
            <a:br>
              <a:rPr lang="en-US" dirty="0"/>
            </a:br>
            <a:br>
              <a:rPr lang="en-US" sz="4900" dirty="0"/>
            </a:br>
            <a:br>
              <a:rPr lang="en-US" sz="4900" dirty="0"/>
            </a:br>
            <a:r>
              <a:rPr lang="en-US" sz="6700" dirty="0"/>
              <a:t>Species as </a:t>
            </a:r>
            <a:r>
              <a:rPr lang="en-US" sz="6700" dirty="0" err="1"/>
              <a:t>datapoints</a:t>
            </a:r>
            <a:br>
              <a:rPr lang="en-US" sz="6700" dirty="0"/>
            </a:br>
            <a:r>
              <a:rPr lang="en-US" sz="4900" dirty="0"/>
              <a:t>Comparative Methods </a:t>
            </a:r>
            <a:br>
              <a:rPr lang="en-US" sz="4900" dirty="0"/>
            </a:br>
            <a:r>
              <a:rPr lang="en-US" sz="4000" dirty="0"/>
              <a:t>Biology 683</a:t>
            </a:r>
            <a:br>
              <a:rPr lang="en-US" sz="4000" dirty="0"/>
            </a:br>
            <a:br>
              <a:rPr lang="en-US" sz="4000" dirty="0"/>
            </a:br>
            <a:br>
              <a:rPr lang="en-US" sz="4000" dirty="0"/>
            </a:br>
            <a:br>
              <a:rPr lang="en-US" sz="4000" dirty="0"/>
            </a:br>
            <a:br>
              <a:rPr lang="en-US" sz="4000" dirty="0"/>
            </a:br>
            <a:br>
              <a:rPr lang="en-US" sz="4000" dirty="0"/>
            </a:br>
            <a:r>
              <a:rPr lang="en-US" sz="2800" dirty="0"/>
              <a:t>Heath Blackmon</a:t>
            </a:r>
          </a:p>
        </p:txBody>
      </p:sp>
      <p:pic>
        <p:nvPicPr>
          <p:cNvPr id="6" name="Picture 5">
            <a:extLst>
              <a:ext uri="{FF2B5EF4-FFF2-40B4-BE49-F238E27FC236}">
                <a16:creationId xmlns:a16="http://schemas.microsoft.com/office/drawing/2014/main" id="{5B4D13CB-A4AD-B145-9559-70896FED07A8}"/>
              </a:ext>
            </a:extLst>
          </p:cNvPr>
          <p:cNvPicPr>
            <a:picLocks noChangeAspect="1"/>
          </p:cNvPicPr>
          <p:nvPr/>
        </p:nvPicPr>
        <p:blipFill rotWithShape="1">
          <a:blip r:embed="rId3"/>
          <a:srcRect l="12320" r="12840"/>
          <a:stretch/>
        </p:blipFill>
        <p:spPr>
          <a:xfrm rot="5400000">
            <a:off x="9363674" y="4224869"/>
            <a:ext cx="1286359" cy="992949"/>
          </a:xfrm>
          <a:prstGeom prst="rect">
            <a:avLst/>
          </a:prstGeom>
        </p:spPr>
      </p:pic>
      <p:pic>
        <p:nvPicPr>
          <p:cNvPr id="7" name="Picture 6">
            <a:extLst>
              <a:ext uri="{FF2B5EF4-FFF2-40B4-BE49-F238E27FC236}">
                <a16:creationId xmlns:a16="http://schemas.microsoft.com/office/drawing/2014/main" id="{B93CBDFF-8A2A-6B47-9162-9DA77999140F}"/>
              </a:ext>
            </a:extLst>
          </p:cNvPr>
          <p:cNvPicPr>
            <a:picLocks noChangeAspect="1"/>
          </p:cNvPicPr>
          <p:nvPr/>
        </p:nvPicPr>
        <p:blipFill>
          <a:blip r:embed="rId4"/>
          <a:stretch>
            <a:fillRect/>
          </a:stretch>
        </p:blipFill>
        <p:spPr>
          <a:xfrm rot="5400000">
            <a:off x="8229634" y="3777679"/>
            <a:ext cx="1271571" cy="743720"/>
          </a:xfrm>
          <a:prstGeom prst="rect">
            <a:avLst/>
          </a:prstGeom>
        </p:spPr>
      </p:pic>
      <p:pic>
        <p:nvPicPr>
          <p:cNvPr id="8" name="Picture 7">
            <a:extLst>
              <a:ext uri="{FF2B5EF4-FFF2-40B4-BE49-F238E27FC236}">
                <a16:creationId xmlns:a16="http://schemas.microsoft.com/office/drawing/2014/main" id="{D65C7507-CE98-7142-9C3A-07DFBC185017}"/>
              </a:ext>
            </a:extLst>
          </p:cNvPr>
          <p:cNvPicPr>
            <a:picLocks noChangeAspect="1"/>
          </p:cNvPicPr>
          <p:nvPr/>
        </p:nvPicPr>
        <p:blipFill rotWithShape="1">
          <a:blip r:embed="rId5"/>
          <a:srcRect l="8732" t="3207" r="7344" b="3706"/>
          <a:stretch/>
        </p:blipFill>
        <p:spPr>
          <a:xfrm>
            <a:off x="9770312" y="1016436"/>
            <a:ext cx="1633229" cy="2526616"/>
          </a:xfrm>
          <a:prstGeom prst="rect">
            <a:avLst/>
          </a:prstGeom>
        </p:spPr>
      </p:pic>
      <p:pic>
        <p:nvPicPr>
          <p:cNvPr id="9" name="Picture 8">
            <a:extLst>
              <a:ext uri="{FF2B5EF4-FFF2-40B4-BE49-F238E27FC236}">
                <a16:creationId xmlns:a16="http://schemas.microsoft.com/office/drawing/2014/main" id="{D567583E-2B00-7044-AE3E-F17E8BF50178}"/>
              </a:ext>
            </a:extLst>
          </p:cNvPr>
          <p:cNvPicPr>
            <a:picLocks noChangeAspect="1"/>
          </p:cNvPicPr>
          <p:nvPr/>
        </p:nvPicPr>
        <p:blipFill>
          <a:blip r:embed="rId6"/>
          <a:stretch>
            <a:fillRect/>
          </a:stretch>
        </p:blipFill>
        <p:spPr>
          <a:xfrm>
            <a:off x="10754085" y="3594463"/>
            <a:ext cx="1342198" cy="2410919"/>
          </a:xfrm>
          <a:prstGeom prst="rect">
            <a:avLst/>
          </a:prstGeom>
        </p:spPr>
      </p:pic>
      <p:pic>
        <p:nvPicPr>
          <p:cNvPr id="10" name="Picture 9">
            <a:extLst>
              <a:ext uri="{FF2B5EF4-FFF2-40B4-BE49-F238E27FC236}">
                <a16:creationId xmlns:a16="http://schemas.microsoft.com/office/drawing/2014/main" id="{7E14CBAF-1CBA-3E45-8D23-4E041A3585CB}"/>
              </a:ext>
            </a:extLst>
          </p:cNvPr>
          <p:cNvPicPr>
            <a:picLocks noChangeAspect="1"/>
          </p:cNvPicPr>
          <p:nvPr/>
        </p:nvPicPr>
        <p:blipFill>
          <a:blip r:embed="rId7"/>
          <a:stretch>
            <a:fillRect/>
          </a:stretch>
        </p:blipFill>
        <p:spPr>
          <a:xfrm>
            <a:off x="4489704" y="6005382"/>
            <a:ext cx="476250" cy="756397"/>
          </a:xfrm>
          <a:prstGeom prst="rect">
            <a:avLst/>
          </a:prstGeom>
        </p:spPr>
      </p:pic>
      <p:pic>
        <p:nvPicPr>
          <p:cNvPr id="11" name="Picture 10">
            <a:extLst>
              <a:ext uri="{FF2B5EF4-FFF2-40B4-BE49-F238E27FC236}">
                <a16:creationId xmlns:a16="http://schemas.microsoft.com/office/drawing/2014/main" id="{09BC81B8-E594-E341-BA56-F4DFE06B85EB}"/>
              </a:ext>
            </a:extLst>
          </p:cNvPr>
          <p:cNvPicPr>
            <a:picLocks noChangeAspect="1"/>
          </p:cNvPicPr>
          <p:nvPr/>
        </p:nvPicPr>
        <p:blipFill>
          <a:blip r:embed="rId8"/>
          <a:stretch>
            <a:fillRect/>
          </a:stretch>
        </p:blipFill>
        <p:spPr>
          <a:xfrm rot="5400000">
            <a:off x="11218776" y="1162100"/>
            <a:ext cx="838677" cy="580784"/>
          </a:xfrm>
          <a:prstGeom prst="rect">
            <a:avLst/>
          </a:prstGeom>
        </p:spPr>
      </p:pic>
      <p:pic>
        <p:nvPicPr>
          <p:cNvPr id="12" name="Picture 11">
            <a:extLst>
              <a:ext uri="{FF2B5EF4-FFF2-40B4-BE49-F238E27FC236}">
                <a16:creationId xmlns:a16="http://schemas.microsoft.com/office/drawing/2014/main" id="{23E857B3-16BA-5248-9226-4047E38FAF71}"/>
              </a:ext>
            </a:extLst>
          </p:cNvPr>
          <p:cNvPicPr>
            <a:picLocks noChangeAspect="1"/>
          </p:cNvPicPr>
          <p:nvPr/>
        </p:nvPicPr>
        <p:blipFill>
          <a:blip r:embed="rId9"/>
          <a:stretch>
            <a:fillRect/>
          </a:stretch>
        </p:blipFill>
        <p:spPr>
          <a:xfrm rot="5400000">
            <a:off x="6544223" y="5055346"/>
            <a:ext cx="2165411" cy="1104360"/>
          </a:xfrm>
          <a:prstGeom prst="rect">
            <a:avLst/>
          </a:prstGeom>
        </p:spPr>
      </p:pic>
      <p:pic>
        <p:nvPicPr>
          <p:cNvPr id="13" name="Picture 12">
            <a:extLst>
              <a:ext uri="{FF2B5EF4-FFF2-40B4-BE49-F238E27FC236}">
                <a16:creationId xmlns:a16="http://schemas.microsoft.com/office/drawing/2014/main" id="{26082F18-9F99-D747-8EC5-6E639BAD55B1}"/>
              </a:ext>
            </a:extLst>
          </p:cNvPr>
          <p:cNvPicPr>
            <a:picLocks noChangeAspect="1"/>
          </p:cNvPicPr>
          <p:nvPr/>
        </p:nvPicPr>
        <p:blipFill>
          <a:blip r:embed="rId10"/>
          <a:stretch>
            <a:fillRect/>
          </a:stretch>
        </p:blipFill>
        <p:spPr>
          <a:xfrm>
            <a:off x="7147703" y="2449231"/>
            <a:ext cx="1220477" cy="1779121"/>
          </a:xfrm>
          <a:prstGeom prst="rect">
            <a:avLst/>
          </a:prstGeom>
        </p:spPr>
      </p:pic>
      <p:pic>
        <p:nvPicPr>
          <p:cNvPr id="14" name="Picture 13">
            <a:extLst>
              <a:ext uri="{FF2B5EF4-FFF2-40B4-BE49-F238E27FC236}">
                <a16:creationId xmlns:a16="http://schemas.microsoft.com/office/drawing/2014/main" id="{7D7267E1-E4EE-784E-A73E-52E91856F888}"/>
              </a:ext>
            </a:extLst>
          </p:cNvPr>
          <p:cNvPicPr>
            <a:picLocks noChangeAspect="1"/>
          </p:cNvPicPr>
          <p:nvPr/>
        </p:nvPicPr>
        <p:blipFill rotWithShape="1">
          <a:blip r:embed="rId11"/>
          <a:srcRect l="11988" t="17240" r="6346" b="16023"/>
          <a:stretch/>
        </p:blipFill>
        <p:spPr>
          <a:xfrm>
            <a:off x="8462653" y="5467197"/>
            <a:ext cx="2234615" cy="1218104"/>
          </a:xfrm>
          <a:prstGeom prst="rect">
            <a:avLst/>
          </a:prstGeom>
        </p:spPr>
      </p:pic>
      <p:pic>
        <p:nvPicPr>
          <p:cNvPr id="15" name="Picture 14">
            <a:extLst>
              <a:ext uri="{FF2B5EF4-FFF2-40B4-BE49-F238E27FC236}">
                <a16:creationId xmlns:a16="http://schemas.microsoft.com/office/drawing/2014/main" id="{B2C43167-A4A9-7442-8414-9991F3955944}"/>
              </a:ext>
            </a:extLst>
          </p:cNvPr>
          <p:cNvPicPr>
            <a:picLocks noChangeAspect="1"/>
          </p:cNvPicPr>
          <p:nvPr/>
        </p:nvPicPr>
        <p:blipFill>
          <a:blip r:embed="rId12"/>
          <a:stretch>
            <a:fillRect/>
          </a:stretch>
        </p:blipFill>
        <p:spPr>
          <a:xfrm>
            <a:off x="11563686" y="2084754"/>
            <a:ext cx="538279" cy="1188320"/>
          </a:xfrm>
          <a:prstGeom prst="rect">
            <a:avLst/>
          </a:prstGeom>
        </p:spPr>
      </p:pic>
      <p:pic>
        <p:nvPicPr>
          <p:cNvPr id="16" name="Picture 15">
            <a:extLst>
              <a:ext uri="{FF2B5EF4-FFF2-40B4-BE49-F238E27FC236}">
                <a16:creationId xmlns:a16="http://schemas.microsoft.com/office/drawing/2014/main" id="{EB25485C-FDB0-8149-BE1A-428A141F98AF}"/>
              </a:ext>
            </a:extLst>
          </p:cNvPr>
          <p:cNvPicPr>
            <a:picLocks noChangeAspect="1"/>
          </p:cNvPicPr>
          <p:nvPr/>
        </p:nvPicPr>
        <p:blipFill>
          <a:blip r:embed="rId13"/>
          <a:stretch>
            <a:fillRect/>
          </a:stretch>
        </p:blipFill>
        <p:spPr>
          <a:xfrm>
            <a:off x="6413177" y="4119210"/>
            <a:ext cx="644107" cy="1332229"/>
          </a:xfrm>
          <a:prstGeom prst="rect">
            <a:avLst/>
          </a:prstGeom>
        </p:spPr>
      </p:pic>
      <p:pic>
        <p:nvPicPr>
          <p:cNvPr id="17" name="Picture 16">
            <a:extLst>
              <a:ext uri="{FF2B5EF4-FFF2-40B4-BE49-F238E27FC236}">
                <a16:creationId xmlns:a16="http://schemas.microsoft.com/office/drawing/2014/main" id="{E99172A1-0456-3041-BAF9-D06C8EAD1A1E}"/>
              </a:ext>
            </a:extLst>
          </p:cNvPr>
          <p:cNvPicPr>
            <a:picLocks noChangeAspect="1"/>
          </p:cNvPicPr>
          <p:nvPr/>
        </p:nvPicPr>
        <p:blipFill>
          <a:blip r:embed="rId14"/>
          <a:stretch>
            <a:fillRect/>
          </a:stretch>
        </p:blipFill>
        <p:spPr>
          <a:xfrm flipH="1">
            <a:off x="5252089" y="5041211"/>
            <a:ext cx="887989" cy="1361352"/>
          </a:xfrm>
          <a:prstGeom prst="rect">
            <a:avLst/>
          </a:prstGeom>
        </p:spPr>
      </p:pic>
      <p:pic>
        <p:nvPicPr>
          <p:cNvPr id="18" name="Picture 17">
            <a:extLst>
              <a:ext uri="{FF2B5EF4-FFF2-40B4-BE49-F238E27FC236}">
                <a16:creationId xmlns:a16="http://schemas.microsoft.com/office/drawing/2014/main" id="{A52708CF-AC5E-6A4C-AEB6-6650F5D89BB6}"/>
              </a:ext>
            </a:extLst>
          </p:cNvPr>
          <p:cNvPicPr>
            <a:picLocks noChangeAspect="1"/>
          </p:cNvPicPr>
          <p:nvPr/>
        </p:nvPicPr>
        <p:blipFill rotWithShape="1">
          <a:blip r:embed="rId15"/>
          <a:srcRect l="13267" t="9348" r="12846" b="8702"/>
          <a:stretch/>
        </p:blipFill>
        <p:spPr>
          <a:xfrm>
            <a:off x="8248237" y="1252113"/>
            <a:ext cx="1345386" cy="1600239"/>
          </a:xfrm>
          <a:prstGeom prst="rect">
            <a:avLst/>
          </a:prstGeom>
        </p:spPr>
      </p:pic>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Process based model</a:t>
            </a:r>
          </a:p>
        </p:txBody>
      </p:sp>
      <p:sp>
        <p:nvSpPr>
          <p:cNvPr id="3" name="TextBox 2">
            <a:extLst>
              <a:ext uri="{FF2B5EF4-FFF2-40B4-BE49-F238E27FC236}">
                <a16:creationId xmlns:a16="http://schemas.microsoft.com/office/drawing/2014/main" id="{5BF72104-BFF1-8546-BCE9-99DC66AB7DD4}"/>
              </a:ext>
            </a:extLst>
          </p:cNvPr>
          <p:cNvSpPr txBox="1"/>
          <p:nvPr/>
        </p:nvSpPr>
        <p:spPr>
          <a:xfrm>
            <a:off x="385011" y="1395663"/>
            <a:ext cx="9240253" cy="1569660"/>
          </a:xfrm>
          <a:prstGeom prst="rect">
            <a:avLst/>
          </a:prstGeom>
          <a:noFill/>
        </p:spPr>
        <p:txBody>
          <a:bodyPr wrap="square" rtlCol="0">
            <a:spAutoFit/>
          </a:bodyPr>
          <a:lstStyle/>
          <a:p>
            <a:r>
              <a:rPr lang="en-US" sz="2400" dirty="0"/>
              <a:t>Process based models can be developed where we calculate the likelihood of our data given a model and the tip states. These models can include things like speciation, extinction, sampling bias, discrete and continuous characters.</a:t>
            </a:r>
          </a:p>
        </p:txBody>
      </p:sp>
    </p:spTree>
    <p:extLst>
      <p:ext uri="{BB962C8B-B14F-4D97-AF65-F5344CB8AC3E}">
        <p14:creationId xmlns:p14="http://schemas.microsoft.com/office/powerpoint/2010/main" val="1947283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with chromosomes</a:t>
            </a:r>
          </a:p>
        </p:txBody>
      </p:sp>
      <p:pic>
        <p:nvPicPr>
          <p:cNvPr id="36" name="Picture 35">
            <a:extLst>
              <a:ext uri="{FF2B5EF4-FFF2-40B4-BE49-F238E27FC236}">
                <a16:creationId xmlns:a16="http://schemas.microsoft.com/office/drawing/2014/main" id="{BA5C9BDC-79AF-1F49-8C75-B746CA3A8496}"/>
              </a:ext>
            </a:extLst>
          </p:cNvPr>
          <p:cNvPicPr>
            <a:picLocks noChangeAspect="1"/>
          </p:cNvPicPr>
          <p:nvPr/>
        </p:nvPicPr>
        <p:blipFill rotWithShape="1">
          <a:blip r:embed="rId2"/>
          <a:srcRect l="31776" t="41754" r="38421" b="27369"/>
          <a:stretch/>
        </p:blipFill>
        <p:spPr>
          <a:xfrm>
            <a:off x="3512672" y="1347534"/>
            <a:ext cx="8381912" cy="4884823"/>
          </a:xfrm>
          <a:prstGeom prst="rect">
            <a:avLst/>
          </a:prstGeom>
        </p:spPr>
      </p:pic>
      <p:pic>
        <p:nvPicPr>
          <p:cNvPr id="37" name="Picture 36">
            <a:extLst>
              <a:ext uri="{FF2B5EF4-FFF2-40B4-BE49-F238E27FC236}">
                <a16:creationId xmlns:a16="http://schemas.microsoft.com/office/drawing/2014/main" id="{A0CBEA14-3778-6048-A688-BB8440BF2FB6}"/>
              </a:ext>
            </a:extLst>
          </p:cNvPr>
          <p:cNvPicPr>
            <a:picLocks noChangeAspect="1"/>
          </p:cNvPicPr>
          <p:nvPr/>
        </p:nvPicPr>
        <p:blipFill rotWithShape="1">
          <a:blip r:embed="rId3"/>
          <a:srcRect r="6909"/>
          <a:stretch/>
        </p:blipFill>
        <p:spPr>
          <a:xfrm>
            <a:off x="240681" y="2444751"/>
            <a:ext cx="2020862" cy="2212194"/>
          </a:xfrm>
          <a:prstGeom prst="rect">
            <a:avLst/>
          </a:prstGeom>
        </p:spPr>
      </p:pic>
      <p:sp>
        <p:nvSpPr>
          <p:cNvPr id="38" name="TextBox 37">
            <a:extLst>
              <a:ext uri="{FF2B5EF4-FFF2-40B4-BE49-F238E27FC236}">
                <a16:creationId xmlns:a16="http://schemas.microsoft.com/office/drawing/2014/main" id="{FF80E84F-6FAE-8942-848D-4C00FE251146}"/>
              </a:ext>
            </a:extLst>
          </p:cNvPr>
          <p:cNvSpPr txBox="1"/>
          <p:nvPr/>
        </p:nvSpPr>
        <p:spPr>
          <a:xfrm>
            <a:off x="2201583" y="2399781"/>
            <a:ext cx="418704" cy="2954655"/>
          </a:xfrm>
          <a:prstGeom prst="rect">
            <a:avLst/>
          </a:prstGeom>
          <a:noFill/>
        </p:spPr>
        <p:txBody>
          <a:bodyPr wrap="none" rtlCol="0">
            <a:spAutoFit/>
          </a:bodyPr>
          <a:lstStyle/>
          <a:p>
            <a:r>
              <a:rPr lang="en-US" dirty="0"/>
              <a:t>10</a:t>
            </a:r>
          </a:p>
          <a:p>
            <a:endParaRPr lang="en-US" sz="2800" dirty="0"/>
          </a:p>
          <a:p>
            <a:r>
              <a:rPr lang="en-US" dirty="0"/>
              <a:t>11</a:t>
            </a:r>
          </a:p>
          <a:p>
            <a:endParaRPr lang="en-US" dirty="0"/>
          </a:p>
          <a:p>
            <a:r>
              <a:rPr lang="en-US" dirty="0"/>
              <a:t>22</a:t>
            </a:r>
          </a:p>
          <a:p>
            <a:endParaRPr lang="en-US" sz="3200" dirty="0"/>
          </a:p>
          <a:p>
            <a:r>
              <a:rPr lang="en-US" dirty="0"/>
              <a:t>23</a:t>
            </a:r>
          </a:p>
          <a:p>
            <a:endParaRPr lang="en-US" dirty="0"/>
          </a:p>
          <a:p>
            <a:endParaRPr lang="en-US" dirty="0"/>
          </a:p>
        </p:txBody>
      </p:sp>
    </p:spTree>
    <p:extLst>
      <p:ext uri="{BB962C8B-B14F-4D97-AF65-F5344CB8AC3E}">
        <p14:creationId xmlns:p14="http://schemas.microsoft.com/office/powerpoint/2010/main" val="2250866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with chromosomes</a:t>
            </a:r>
          </a:p>
        </p:txBody>
      </p:sp>
      <p:sp>
        <p:nvSpPr>
          <p:cNvPr id="3" name="TextBox 2">
            <a:extLst>
              <a:ext uri="{FF2B5EF4-FFF2-40B4-BE49-F238E27FC236}">
                <a16:creationId xmlns:a16="http://schemas.microsoft.com/office/drawing/2014/main" id="{503A1286-6C2D-BB48-947E-A7EF0D1A7F9D}"/>
              </a:ext>
            </a:extLst>
          </p:cNvPr>
          <p:cNvSpPr txBox="1"/>
          <p:nvPr/>
        </p:nvSpPr>
        <p:spPr>
          <a:xfrm>
            <a:off x="890338" y="1242985"/>
            <a:ext cx="8157410" cy="1015663"/>
          </a:xfrm>
          <a:prstGeom prst="rect">
            <a:avLst/>
          </a:prstGeom>
          <a:noFill/>
        </p:spPr>
        <p:txBody>
          <a:bodyPr wrap="square" rtlCol="0">
            <a:spAutoFit/>
          </a:bodyPr>
          <a:lstStyle/>
          <a:p>
            <a:r>
              <a:rPr lang="en-US" sz="2000" dirty="0"/>
              <a:t>With process based models we are usually interested in the parameters of the model and do model comparison to find the best model or Bayesian analyses where we compare parameters in the model</a:t>
            </a:r>
          </a:p>
        </p:txBody>
      </p:sp>
      <p:pic>
        <p:nvPicPr>
          <p:cNvPr id="5" name="Picture 4">
            <a:extLst>
              <a:ext uri="{FF2B5EF4-FFF2-40B4-BE49-F238E27FC236}">
                <a16:creationId xmlns:a16="http://schemas.microsoft.com/office/drawing/2014/main" id="{32E8C47E-8BB8-344D-BC00-92BBD14CD7C9}"/>
              </a:ext>
            </a:extLst>
          </p:cNvPr>
          <p:cNvPicPr>
            <a:picLocks noChangeAspect="1"/>
          </p:cNvPicPr>
          <p:nvPr/>
        </p:nvPicPr>
        <p:blipFill>
          <a:blip r:embed="rId2"/>
          <a:stretch>
            <a:fillRect/>
          </a:stretch>
        </p:blipFill>
        <p:spPr>
          <a:xfrm>
            <a:off x="890338" y="2753968"/>
            <a:ext cx="4203700" cy="3695700"/>
          </a:xfrm>
          <a:prstGeom prst="rect">
            <a:avLst/>
          </a:prstGeom>
        </p:spPr>
      </p:pic>
      <p:pic>
        <p:nvPicPr>
          <p:cNvPr id="9" name="Picture 8">
            <a:extLst>
              <a:ext uri="{FF2B5EF4-FFF2-40B4-BE49-F238E27FC236}">
                <a16:creationId xmlns:a16="http://schemas.microsoft.com/office/drawing/2014/main" id="{50046D40-6467-D54A-843B-BBD8FED27518}"/>
              </a:ext>
            </a:extLst>
          </p:cNvPr>
          <p:cNvPicPr>
            <a:picLocks noChangeAspect="1"/>
          </p:cNvPicPr>
          <p:nvPr/>
        </p:nvPicPr>
        <p:blipFill rotWithShape="1">
          <a:blip r:embed="rId3"/>
          <a:srcRect l="31776" t="41754" r="38421" b="27369"/>
          <a:stretch/>
        </p:blipFill>
        <p:spPr>
          <a:xfrm>
            <a:off x="5311037" y="2928351"/>
            <a:ext cx="5430608" cy="3164858"/>
          </a:xfrm>
          <a:prstGeom prst="rect">
            <a:avLst/>
          </a:prstGeom>
        </p:spPr>
      </p:pic>
    </p:spTree>
    <p:extLst>
      <p:ext uri="{BB962C8B-B14F-4D97-AF65-F5344CB8AC3E}">
        <p14:creationId xmlns:p14="http://schemas.microsoft.com/office/powerpoint/2010/main" val="2491645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02470" y="1656690"/>
            <a:ext cx="2523434" cy="646331"/>
          </a:xfrm>
          <a:prstGeom prst="rect">
            <a:avLst/>
          </a:prstGeom>
          <a:noFill/>
        </p:spPr>
        <p:txBody>
          <a:bodyPr wrap="none" rtlCol="0">
            <a:spAutoFit/>
          </a:bodyPr>
          <a:lstStyle/>
          <a:p>
            <a:r>
              <a:rPr lang="en-US" i="1" dirty="0"/>
              <a:t>Single parameter:</a:t>
            </a:r>
          </a:p>
          <a:p>
            <a:r>
              <a:rPr lang="en-US" i="1" dirty="0"/>
              <a:t>σ</a:t>
            </a:r>
            <a:r>
              <a:rPr lang="en-US" i="1" baseline="30000" dirty="0"/>
              <a:t>2</a:t>
            </a:r>
            <a:r>
              <a:rPr lang="en-US" i="1" dirty="0"/>
              <a:t> the “drift” parameter</a:t>
            </a:r>
          </a:p>
        </p:txBody>
      </p:sp>
      <p:sp>
        <p:nvSpPr>
          <p:cNvPr id="13" name="TextBox 12"/>
          <p:cNvSpPr txBox="1"/>
          <p:nvPr/>
        </p:nvSpPr>
        <p:spPr>
          <a:xfrm>
            <a:off x="1761370" y="6358969"/>
            <a:ext cx="1454244" cy="307777"/>
          </a:xfrm>
          <a:prstGeom prst="rect">
            <a:avLst/>
          </a:prstGeom>
          <a:noFill/>
        </p:spPr>
        <p:txBody>
          <a:bodyPr wrap="none" rtlCol="0">
            <a:spAutoFit/>
          </a:bodyPr>
          <a:lstStyle/>
          <a:p>
            <a:r>
              <a:rPr lang="en-US" sz="1400" dirty="0"/>
              <a:t>From Revell 2008</a:t>
            </a:r>
          </a:p>
        </p:txBody>
      </p:sp>
      <p:pic>
        <p:nvPicPr>
          <p:cNvPr id="9" name="Picture 8" descr="tree 4 .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0" y="2508250"/>
            <a:ext cx="1905000" cy="1905000"/>
          </a:xfrm>
          <a:prstGeom prst="rect">
            <a:avLst/>
          </a:prstGeom>
        </p:spPr>
      </p:pic>
      <p:pic>
        <p:nvPicPr>
          <p:cNvPr id="11" name="Picture 10" descr="tree 4 .png"/>
          <p:cNvPicPr>
            <a:picLocks noChangeAspect="1"/>
          </p:cNvPicPr>
          <p:nvPr/>
        </p:nvPicPr>
        <p:blipFill>
          <a:blip r:embed="rId3">
            <a:biLevel thresh="75000"/>
            <a:extLst>
              <a:ext uri="{28A0092B-C50C-407E-A947-70E740481C1C}">
                <a14:useLocalDpi xmlns:a14="http://schemas.microsoft.com/office/drawing/2010/main" val="0"/>
              </a:ext>
            </a:extLst>
          </a:blip>
          <a:stretch>
            <a:fillRect/>
          </a:stretch>
        </p:blipFill>
        <p:spPr>
          <a:xfrm>
            <a:off x="6040831" y="2508250"/>
            <a:ext cx="1905000" cy="1905000"/>
          </a:xfrm>
          <a:prstGeom prst="rect">
            <a:avLst/>
          </a:prstGeom>
        </p:spPr>
      </p:pic>
      <p:sp>
        <p:nvSpPr>
          <p:cNvPr id="14" name="TextBox 13"/>
          <p:cNvSpPr txBox="1"/>
          <p:nvPr/>
        </p:nvSpPr>
        <p:spPr>
          <a:xfrm>
            <a:off x="8088707" y="3270250"/>
            <a:ext cx="437477" cy="369332"/>
          </a:xfrm>
          <a:prstGeom prst="rect">
            <a:avLst/>
          </a:prstGeom>
          <a:noFill/>
        </p:spPr>
        <p:txBody>
          <a:bodyPr wrap="none" rtlCol="0">
            <a:spAutoFit/>
          </a:bodyPr>
          <a:lstStyle/>
          <a:p>
            <a:r>
              <a:rPr lang="en-US" dirty="0"/>
              <a:t>vs.</a:t>
            </a:r>
          </a:p>
        </p:txBody>
      </p:sp>
      <p:sp>
        <p:nvSpPr>
          <p:cNvPr id="15" name="Rectangle 14"/>
          <p:cNvSpPr/>
          <p:nvPr/>
        </p:nvSpPr>
        <p:spPr>
          <a:xfrm>
            <a:off x="6840752" y="4413250"/>
            <a:ext cx="386644" cy="369332"/>
          </a:xfrm>
          <a:prstGeom prst="rect">
            <a:avLst/>
          </a:prstGeom>
        </p:spPr>
        <p:txBody>
          <a:bodyPr wrap="none">
            <a:spAutoFit/>
          </a:bodyPr>
          <a:lstStyle/>
          <a:p>
            <a:r>
              <a:rPr lang="en-US" i="1" dirty="0"/>
              <a:t>σ</a:t>
            </a:r>
            <a:r>
              <a:rPr lang="en-US" i="1" baseline="30000" dirty="0"/>
              <a:t>2</a:t>
            </a:r>
            <a:endParaRPr lang="en-US" baseline="-25000" dirty="0"/>
          </a:p>
        </p:txBody>
      </p:sp>
      <p:sp>
        <p:nvSpPr>
          <p:cNvPr id="16" name="Rectangle 15"/>
          <p:cNvSpPr/>
          <p:nvPr/>
        </p:nvSpPr>
        <p:spPr>
          <a:xfrm>
            <a:off x="9283376" y="4413250"/>
            <a:ext cx="1130624" cy="369332"/>
          </a:xfrm>
          <a:prstGeom prst="rect">
            <a:avLst/>
          </a:prstGeom>
        </p:spPr>
        <p:txBody>
          <a:bodyPr wrap="square">
            <a:spAutoFit/>
          </a:bodyPr>
          <a:lstStyle/>
          <a:p>
            <a:r>
              <a:rPr lang="en-US" i="1" dirty="0">
                <a:solidFill>
                  <a:srgbClr val="FF0000"/>
                </a:solidFill>
              </a:rPr>
              <a:t>σ</a:t>
            </a:r>
            <a:r>
              <a:rPr lang="en-US" i="1" baseline="30000" dirty="0">
                <a:solidFill>
                  <a:srgbClr val="FF0000"/>
                </a:solidFill>
              </a:rPr>
              <a:t>2</a:t>
            </a:r>
            <a:r>
              <a:rPr lang="en-US" i="1" baseline="-25000" dirty="0">
                <a:solidFill>
                  <a:srgbClr val="FF0000"/>
                </a:solidFill>
              </a:rPr>
              <a:t>  </a:t>
            </a:r>
            <a:r>
              <a:rPr lang="en-US" i="1" baseline="-25000" dirty="0"/>
              <a:t> </a:t>
            </a:r>
            <a:r>
              <a:rPr lang="en-US" i="1" dirty="0"/>
              <a:t>&amp;  σ</a:t>
            </a:r>
            <a:r>
              <a:rPr lang="en-US" i="1" baseline="30000" dirty="0"/>
              <a:t>2</a:t>
            </a:r>
            <a:endParaRPr lang="en-US" baseline="-25000" dirty="0"/>
          </a:p>
        </p:txBody>
      </p:sp>
      <p:pic>
        <p:nvPicPr>
          <p:cNvPr id="12" name="Picture 11" descr="Screen Shot 2014-03-30 at 4.52.15 PM.png"/>
          <p:cNvPicPr>
            <a:picLocks noChangeAspect="1"/>
          </p:cNvPicPr>
          <p:nvPr/>
        </p:nvPicPr>
        <p:blipFill rotWithShape="1">
          <a:blip r:embed="rId4">
            <a:extLst>
              <a:ext uri="{28A0092B-C50C-407E-A947-70E740481C1C}">
                <a14:useLocalDpi xmlns:a14="http://schemas.microsoft.com/office/drawing/2010/main" val="0"/>
              </a:ext>
            </a:extLst>
          </a:blip>
          <a:srcRect t="37694" b="34047"/>
          <a:stretch/>
        </p:blipFill>
        <p:spPr>
          <a:xfrm>
            <a:off x="1761371" y="3270251"/>
            <a:ext cx="3743609" cy="1372306"/>
          </a:xfrm>
          <a:prstGeom prst="rect">
            <a:avLst/>
          </a:prstGeom>
        </p:spPr>
      </p:pic>
      <p:pic>
        <p:nvPicPr>
          <p:cNvPr id="18" name="Picture 17" descr="Screen Shot 2014-03-30 at 4.52.15 PM.png"/>
          <p:cNvPicPr>
            <a:picLocks noChangeAspect="1"/>
          </p:cNvPicPr>
          <p:nvPr/>
        </p:nvPicPr>
        <p:blipFill rotWithShape="1">
          <a:blip r:embed="rId4">
            <a:extLst>
              <a:ext uri="{28A0092B-C50C-407E-A947-70E740481C1C}">
                <a14:useLocalDpi xmlns:a14="http://schemas.microsoft.com/office/drawing/2010/main" val="0"/>
              </a:ext>
            </a:extLst>
          </a:blip>
          <a:srcRect t="67539"/>
          <a:stretch/>
        </p:blipFill>
        <p:spPr>
          <a:xfrm>
            <a:off x="1761371" y="4782582"/>
            <a:ext cx="3743609" cy="1576386"/>
          </a:xfrm>
          <a:prstGeom prst="rect">
            <a:avLst/>
          </a:prstGeom>
        </p:spPr>
      </p:pic>
      <p:pic>
        <p:nvPicPr>
          <p:cNvPr id="2" name="Picture 1" descr="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9843" y="1290663"/>
            <a:ext cx="3755136" cy="1621536"/>
          </a:xfrm>
          <a:prstGeom prst="rect">
            <a:avLst/>
          </a:prstGeom>
        </p:spPr>
      </p:pic>
      <p:sp>
        <p:nvSpPr>
          <p:cNvPr id="19"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Example from beetles</a:t>
            </a:r>
          </a:p>
        </p:txBody>
      </p:sp>
    </p:spTree>
    <p:extLst>
      <p:ext uri="{BB962C8B-B14F-4D97-AF65-F5344CB8AC3E}">
        <p14:creationId xmlns:p14="http://schemas.microsoft.com/office/powerpoint/2010/main" val="100383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tree 9 .png"/>
          <p:cNvPicPr>
            <a:picLocks noChangeAspect="1"/>
          </p:cNvPicPr>
          <p:nvPr/>
        </p:nvPicPr>
        <p:blipFill>
          <a:blip r:embed="rId3">
            <a:biLevel thresh="75000"/>
            <a:extLst>
              <a:ext uri="{28A0092B-C50C-407E-A947-70E740481C1C}">
                <a14:useLocalDpi xmlns:a14="http://schemas.microsoft.com/office/drawing/2010/main" val="0"/>
              </a:ext>
            </a:extLst>
          </a:blip>
          <a:stretch>
            <a:fillRect/>
          </a:stretch>
        </p:blipFill>
        <p:spPr>
          <a:xfrm>
            <a:off x="1741698" y="2587212"/>
            <a:ext cx="2341994" cy="2349786"/>
          </a:xfrm>
          <a:prstGeom prst="rect">
            <a:avLst/>
          </a:prstGeom>
        </p:spPr>
      </p:pic>
      <p:grpSp>
        <p:nvGrpSpPr>
          <p:cNvPr id="23" name="Group 22"/>
          <p:cNvGrpSpPr/>
          <p:nvPr/>
        </p:nvGrpSpPr>
        <p:grpSpPr>
          <a:xfrm>
            <a:off x="3859354" y="2306021"/>
            <a:ext cx="2900902" cy="3035903"/>
            <a:chOff x="-4257370" y="1607199"/>
            <a:chExt cx="4571370" cy="4768248"/>
          </a:xfrm>
        </p:grpSpPr>
        <p:grpSp>
          <p:nvGrpSpPr>
            <p:cNvPr id="19" name="Group 18"/>
            <p:cNvGrpSpPr/>
            <p:nvPr/>
          </p:nvGrpSpPr>
          <p:grpSpPr>
            <a:xfrm>
              <a:off x="-3903849" y="1607199"/>
              <a:ext cx="4217849" cy="4768248"/>
              <a:chOff x="-3407128" y="274638"/>
              <a:chExt cx="4217849" cy="4768248"/>
            </a:xfrm>
          </p:grpSpPr>
          <p:sp>
            <p:nvSpPr>
              <p:cNvPr id="4" name="Rectangle 3"/>
              <p:cNvSpPr/>
              <p:nvPr/>
            </p:nvSpPr>
            <p:spPr>
              <a:xfrm>
                <a:off x="-3407128" y="274638"/>
                <a:ext cx="4217849" cy="47682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tree 9 .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1098" y="716283"/>
                <a:ext cx="3690619" cy="3690619"/>
              </a:xfrm>
              <a:prstGeom prst="rect">
                <a:avLst/>
              </a:prstGeom>
            </p:spPr>
          </p:pic>
        </p:grpSp>
        <p:sp>
          <p:nvSpPr>
            <p:cNvPr id="21" name="Rectangle 20"/>
            <p:cNvSpPr/>
            <p:nvPr/>
          </p:nvSpPr>
          <p:spPr>
            <a:xfrm>
              <a:off x="-4257370" y="2242463"/>
              <a:ext cx="200508" cy="18382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Rectangle 21"/>
            <p:cNvSpPr/>
            <p:nvPr/>
          </p:nvSpPr>
          <p:spPr>
            <a:xfrm>
              <a:off x="-4257370" y="2595771"/>
              <a:ext cx="200508" cy="183827"/>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 name="Title 2"/>
          <p:cNvSpPr>
            <a:spLocks noGrp="1"/>
          </p:cNvSpPr>
          <p:nvPr>
            <p:ph type="title"/>
          </p:nvPr>
        </p:nvSpPr>
        <p:spPr>
          <a:xfrm>
            <a:off x="1981200" y="534750"/>
            <a:ext cx="8229600" cy="1143000"/>
          </a:xfrm>
        </p:spPr>
        <p:txBody>
          <a:bodyPr>
            <a:noAutofit/>
          </a:bodyPr>
          <a:lstStyle/>
          <a:p>
            <a:r>
              <a:rPr lang="en-US" sz="2800" dirty="0"/>
              <a:t>Effect of wing loss on rate of chromosome evolution</a:t>
            </a:r>
          </a:p>
        </p:txBody>
      </p:sp>
      <p:grpSp>
        <p:nvGrpSpPr>
          <p:cNvPr id="25" name="Group 24"/>
          <p:cNvGrpSpPr/>
          <p:nvPr/>
        </p:nvGrpSpPr>
        <p:grpSpPr>
          <a:xfrm>
            <a:off x="6887934" y="2691280"/>
            <a:ext cx="3780066" cy="4221608"/>
            <a:chOff x="5363934" y="1623062"/>
            <a:chExt cx="3780066" cy="4221608"/>
          </a:xfrm>
        </p:grpSpPr>
        <p:sp>
          <p:nvSpPr>
            <p:cNvPr id="15" name="Rectangle 14"/>
            <p:cNvSpPr/>
            <p:nvPr/>
          </p:nvSpPr>
          <p:spPr>
            <a:xfrm>
              <a:off x="6382493" y="1623062"/>
              <a:ext cx="2080968" cy="584776"/>
            </a:xfrm>
            <a:prstGeom prst="rect">
              <a:avLst/>
            </a:prstGeom>
          </p:spPr>
          <p:txBody>
            <a:bodyPr wrap="square">
              <a:spAutoFit/>
            </a:bodyPr>
            <a:lstStyle/>
            <a:p>
              <a:r>
                <a:rPr lang="en-US" sz="1600" dirty="0">
                  <a:solidFill>
                    <a:srgbClr val="000000"/>
                  </a:solidFill>
                  <a:latin typeface="Arial"/>
                  <a:ea typeface="Wingdings"/>
                  <a:cs typeface="Arial"/>
                  <a:sym typeface="Wingdings"/>
                </a:rPr>
                <a:t>Winged </a:t>
              </a:r>
              <a:r>
                <a:rPr lang="en-US" sz="1600" dirty="0">
                  <a:solidFill>
                    <a:srgbClr val="000000"/>
                  </a:solidFill>
                </a:rPr>
                <a:t>σ</a:t>
              </a:r>
              <a:r>
                <a:rPr lang="en-US" sz="1600" baseline="30000" dirty="0">
                  <a:solidFill>
                    <a:srgbClr val="000000"/>
                  </a:solidFill>
                </a:rPr>
                <a:t>2 </a:t>
              </a:r>
              <a:r>
                <a:rPr lang="en-US" sz="1600" dirty="0">
                  <a:solidFill>
                    <a:srgbClr val="000000"/>
                  </a:solidFill>
                </a:rPr>
                <a:t>= 1.5    </a:t>
              </a:r>
              <a:r>
                <a:rPr lang="en-US" sz="1600" dirty="0">
                  <a:solidFill>
                    <a:srgbClr val="000000"/>
                  </a:solidFill>
                  <a:latin typeface="Arial"/>
                  <a:ea typeface="Wingdings"/>
                  <a:cs typeface="Arial"/>
                  <a:sym typeface="Wingdings"/>
                </a:rPr>
                <a:t>Wingless </a:t>
              </a:r>
              <a:r>
                <a:rPr lang="en-US" sz="1600" dirty="0">
                  <a:solidFill>
                    <a:srgbClr val="000000"/>
                  </a:solidFill>
                </a:rPr>
                <a:t>σ</a:t>
              </a:r>
              <a:r>
                <a:rPr lang="en-US" sz="1600" baseline="30000" dirty="0">
                  <a:solidFill>
                    <a:srgbClr val="000000"/>
                  </a:solidFill>
                </a:rPr>
                <a:t>2 </a:t>
              </a:r>
              <a:r>
                <a:rPr lang="en-US" sz="1600" dirty="0">
                  <a:solidFill>
                    <a:srgbClr val="000000"/>
                  </a:solidFill>
                </a:rPr>
                <a:t>= 9.1</a:t>
              </a:r>
              <a:endParaRPr lang="en-US" sz="1600" dirty="0">
                <a:solidFill>
                  <a:srgbClr val="000000"/>
                </a:solidFill>
                <a:latin typeface="Arial"/>
                <a:cs typeface="Arial"/>
              </a:endParaRPr>
            </a:p>
          </p:txBody>
        </p:sp>
        <p:pic>
          <p:nvPicPr>
            <p:cNvPr id="17" name="Picture 16" descr="Macintosh HD:Users:hlb7922:Desktop:Dropbox:papers:chrom.num:data and analysis:not-cherry:genera.analysis:all.genera:Rplot05.eps"/>
            <p:cNvPicPr/>
            <p:nvPr/>
          </p:nvPicPr>
          <p:blipFill rotWithShape="1">
            <a:blip r:embed="rId4">
              <a:extLst>
                <a:ext uri="{28A0092B-C50C-407E-A947-70E740481C1C}">
                  <a14:useLocalDpi xmlns:a14="http://schemas.microsoft.com/office/drawing/2010/main" val="0"/>
                </a:ext>
              </a:extLst>
            </a:blip>
            <a:srcRect t="6705" r="47876" b="50369"/>
            <a:stretch/>
          </p:blipFill>
          <p:spPr bwMode="auto">
            <a:xfrm>
              <a:off x="5363934" y="2313290"/>
              <a:ext cx="3780066" cy="3531380"/>
            </a:xfrm>
            <a:prstGeom prst="rect">
              <a:avLst/>
            </a:prstGeom>
            <a:noFill/>
            <a:ln>
              <a:noFill/>
            </a:ln>
            <a:extLst>
              <a:ext uri="{53640926-AAD7-44d8-BBD7-CCE9431645EC}">
                <a14:shadowObscured xmlns:a14="http://schemas.microsoft.com/office/drawing/2010/main" xmlns=""/>
              </a:ext>
            </a:extLst>
          </p:spPr>
        </p:pic>
      </p:grpSp>
      <p:sp>
        <p:nvSpPr>
          <p:cNvPr id="20"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Example from beetles</a:t>
            </a:r>
          </a:p>
        </p:txBody>
      </p:sp>
      <p:sp>
        <p:nvSpPr>
          <p:cNvPr id="6" name="TextBox 5"/>
          <p:cNvSpPr txBox="1"/>
          <p:nvPr/>
        </p:nvSpPr>
        <p:spPr>
          <a:xfrm>
            <a:off x="7416124" y="1554057"/>
            <a:ext cx="2936253" cy="646331"/>
          </a:xfrm>
          <a:prstGeom prst="rect">
            <a:avLst/>
          </a:prstGeom>
          <a:noFill/>
        </p:spPr>
        <p:txBody>
          <a:bodyPr wrap="none" rtlCol="0">
            <a:spAutoFit/>
          </a:bodyPr>
          <a:lstStyle/>
          <a:p>
            <a:pPr algn="ctr"/>
            <a:r>
              <a:rPr lang="en-US" dirty="0"/>
              <a:t>2 rate model preferred on all </a:t>
            </a:r>
          </a:p>
          <a:p>
            <a:pPr algn="ctr"/>
            <a:r>
              <a:rPr lang="en-US" dirty="0"/>
              <a:t>500 trees max p-</a:t>
            </a:r>
            <a:r>
              <a:rPr lang="en-US" dirty="0" err="1"/>
              <a:t>val</a:t>
            </a:r>
            <a:r>
              <a:rPr lang="en-US" dirty="0"/>
              <a:t> &lt; 0.01  </a:t>
            </a:r>
          </a:p>
        </p:txBody>
      </p:sp>
      <p:sp>
        <p:nvSpPr>
          <p:cNvPr id="13" name="TextBox 12"/>
          <p:cNvSpPr txBox="1"/>
          <p:nvPr/>
        </p:nvSpPr>
        <p:spPr>
          <a:xfrm>
            <a:off x="3930709" y="2622612"/>
            <a:ext cx="1131546" cy="507831"/>
          </a:xfrm>
          <a:prstGeom prst="rect">
            <a:avLst/>
          </a:prstGeom>
          <a:noFill/>
        </p:spPr>
        <p:txBody>
          <a:bodyPr wrap="square" rtlCol="0">
            <a:spAutoFit/>
          </a:bodyPr>
          <a:lstStyle/>
          <a:p>
            <a:r>
              <a:rPr lang="en-US" sz="1200" dirty="0"/>
              <a:t>Winged </a:t>
            </a:r>
          </a:p>
          <a:p>
            <a:endParaRPr lang="en-US" sz="300" dirty="0"/>
          </a:p>
          <a:p>
            <a:r>
              <a:rPr lang="en-US" sz="1200" dirty="0"/>
              <a:t>Wingless</a:t>
            </a:r>
          </a:p>
        </p:txBody>
      </p:sp>
    </p:spTree>
    <p:extLst>
      <p:ext uri="{BB962C8B-B14F-4D97-AF65-F5344CB8AC3E}">
        <p14:creationId xmlns:p14="http://schemas.microsoft.com/office/powerpoint/2010/main" val="251303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Estimation via Monte Carlo</a:t>
            </a:r>
          </a:p>
        </p:txBody>
      </p:sp>
      <p:sp>
        <p:nvSpPr>
          <p:cNvPr id="3" name="TextBox 2">
            <a:extLst>
              <a:ext uri="{FF2B5EF4-FFF2-40B4-BE49-F238E27FC236}">
                <a16:creationId xmlns:a16="http://schemas.microsoft.com/office/drawing/2014/main" id="{1DC0A769-0CA4-FE48-95B6-3D9F8AB60B8A}"/>
              </a:ext>
            </a:extLst>
          </p:cNvPr>
          <p:cNvSpPr txBox="1"/>
          <p:nvPr/>
        </p:nvSpPr>
        <p:spPr>
          <a:xfrm>
            <a:off x="496958" y="1252329"/>
            <a:ext cx="8726555"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t>Using regular stats test then simulating a lot of data and getting a null distribution of stats (like the f-statistic if you are doing </a:t>
            </a:r>
            <a:r>
              <a:rPr lang="en-US" sz="2800" dirty="0" err="1"/>
              <a:t>anova</a:t>
            </a:r>
            <a:r>
              <a:rPr lang="en-US" sz="2800" dirty="0"/>
              <a:t>). These are implemented for most things you might want.</a:t>
            </a:r>
          </a:p>
          <a:p>
            <a:pPr marL="457200" indent="-457200">
              <a:buFont typeface="Arial" panose="020B0604020202020204" pitchFamily="34" charset="0"/>
              <a:buChar char="•"/>
            </a:pPr>
            <a:endParaRPr lang="en-US" sz="2800" dirty="0"/>
          </a:p>
          <a:p>
            <a:r>
              <a:rPr lang="en-US" sz="2800" dirty="0"/>
              <a:t>      APE, Geiger, and </a:t>
            </a:r>
            <a:r>
              <a:rPr lang="en-US" sz="2800" dirty="0" err="1"/>
              <a:t>Phytools</a:t>
            </a: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Simulating data and getting a null distribution for any value you are interested in.</a:t>
            </a:r>
          </a:p>
        </p:txBody>
      </p:sp>
    </p:spTree>
    <p:extLst>
      <p:ext uri="{BB962C8B-B14F-4D97-AF65-F5344CB8AC3E}">
        <p14:creationId xmlns:p14="http://schemas.microsoft.com/office/powerpoint/2010/main" val="1132447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Estimation via Monte Carlo</a:t>
            </a:r>
          </a:p>
        </p:txBody>
      </p:sp>
      <p:sp>
        <p:nvSpPr>
          <p:cNvPr id="3" name="TextBox 2">
            <a:extLst>
              <a:ext uri="{FF2B5EF4-FFF2-40B4-BE49-F238E27FC236}">
                <a16:creationId xmlns:a16="http://schemas.microsoft.com/office/drawing/2014/main" id="{1DC0A769-0CA4-FE48-95B6-3D9F8AB60B8A}"/>
              </a:ext>
            </a:extLst>
          </p:cNvPr>
          <p:cNvSpPr txBox="1"/>
          <p:nvPr/>
        </p:nvSpPr>
        <p:spPr>
          <a:xfrm>
            <a:off x="496958" y="1252329"/>
            <a:ext cx="8726555" cy="3539430"/>
          </a:xfrm>
          <a:prstGeom prst="rect">
            <a:avLst/>
          </a:prstGeom>
          <a:noFill/>
        </p:spPr>
        <p:txBody>
          <a:bodyPr wrap="square" rtlCol="0">
            <a:spAutoFit/>
          </a:bodyPr>
          <a:lstStyle/>
          <a:p>
            <a:r>
              <a:rPr lang="en-US" sz="2800" dirty="0">
                <a:cs typeface="Consolas" panose="020B0609020204030204" pitchFamily="49" charset="0"/>
              </a:rPr>
              <a:t>Using existing stats:</a:t>
            </a:r>
          </a:p>
          <a:p>
            <a:endParaRPr lang="en-US" sz="2800" dirty="0">
              <a:latin typeface="Consolas" panose="020B0609020204030204" pitchFamily="49" charset="0"/>
              <a:cs typeface="Consolas" panose="020B0609020204030204" pitchFamily="49" charset="0"/>
            </a:endParaRPr>
          </a:p>
          <a:p>
            <a:r>
              <a:rPr lang="en-US" sz="2800" dirty="0">
                <a:latin typeface="Consolas" panose="020B0609020204030204" pitchFamily="49" charset="0"/>
                <a:cs typeface="Consolas" panose="020B0609020204030204" pitchFamily="49" charset="0"/>
              </a:rPr>
              <a:t>library(</a:t>
            </a:r>
            <a:r>
              <a:rPr lang="en-US" sz="2800" dirty="0" err="1">
                <a:latin typeface="Consolas" panose="020B0609020204030204" pitchFamily="49" charset="0"/>
                <a:cs typeface="Consolas" panose="020B0609020204030204" pitchFamily="49" charset="0"/>
              </a:rPr>
              <a:t>geiger</a:t>
            </a:r>
            <a:r>
              <a:rPr lang="en-US" sz="2800" dirty="0">
                <a:latin typeface="Consolas" panose="020B0609020204030204" pitchFamily="49" charset="0"/>
                <a:cs typeface="Consolas" panose="020B0609020204030204" pitchFamily="49" charset="0"/>
              </a:rPr>
              <a:t>)</a:t>
            </a:r>
          </a:p>
          <a:p>
            <a:r>
              <a:rPr lang="en-US" sz="2800" dirty="0">
                <a:latin typeface="Consolas" panose="020B0609020204030204" pitchFamily="49" charset="0"/>
                <a:cs typeface="Consolas" panose="020B0609020204030204" pitchFamily="49" charset="0"/>
              </a:rPr>
              <a:t>fit &lt;- </a:t>
            </a:r>
            <a:r>
              <a:rPr lang="en-US" sz="2800" dirty="0" err="1">
                <a:latin typeface="Consolas" panose="020B0609020204030204" pitchFamily="49" charset="0"/>
                <a:cs typeface="Consolas" panose="020B0609020204030204" pitchFamily="49" charset="0"/>
              </a:rPr>
              <a:t>aov.phylo</a:t>
            </a:r>
            <a:r>
              <a:rPr lang="en-US" sz="2800" dirty="0">
                <a:latin typeface="Consolas" panose="020B0609020204030204" pitchFamily="49" charset="0"/>
                <a:cs typeface="Consolas" panose="020B0609020204030204" pitchFamily="49" charset="0"/>
              </a:rPr>
              <a:t>(</a:t>
            </a:r>
            <a:r>
              <a:rPr lang="en-US" sz="2800" dirty="0" err="1"/>
              <a:t>y~x</a:t>
            </a:r>
            <a:r>
              <a:rPr lang="en-US" sz="2800" dirty="0"/>
              <a:t>, </a:t>
            </a:r>
            <a:r>
              <a:rPr lang="en-US" sz="2800" dirty="0" err="1"/>
              <a:t>phy</a:t>
            </a:r>
            <a:r>
              <a:rPr lang="en-US" sz="2800" dirty="0"/>
              <a:t>, </a:t>
            </a:r>
            <a:r>
              <a:rPr lang="en-US" sz="2800" dirty="0" err="1"/>
              <a:t>nsim</a:t>
            </a:r>
            <a:r>
              <a:rPr lang="en-US" sz="2800" dirty="0"/>
              <a:t>=100)</a:t>
            </a:r>
          </a:p>
          <a:p>
            <a:endParaRPr lang="en-US" sz="2800" dirty="0">
              <a:latin typeface="Consolas" panose="020B0609020204030204" pitchFamily="49" charset="0"/>
              <a:cs typeface="Consolas" panose="020B0609020204030204" pitchFamily="49" charset="0"/>
            </a:endParaRPr>
          </a:p>
          <a:p>
            <a:endParaRPr lang="en-US" sz="2800" dirty="0">
              <a:cs typeface="Consolas" panose="020B0609020204030204" pitchFamily="49" charset="0"/>
            </a:endParaRPr>
          </a:p>
          <a:p>
            <a:endParaRPr lang="en-US" sz="2800" dirty="0">
              <a:cs typeface="Consolas" panose="020B0609020204030204" pitchFamily="49" charset="0"/>
            </a:endParaRPr>
          </a:p>
          <a:p>
            <a:r>
              <a:rPr lang="en-US" sz="2800" dirty="0">
                <a:cs typeface="Consolas" panose="020B0609020204030204" pitchFamily="49" charset="0"/>
              </a:rPr>
              <a:t>Creating your own tests and Monte Carlos isn’t hard</a:t>
            </a:r>
          </a:p>
        </p:txBody>
      </p:sp>
    </p:spTree>
    <p:extLst>
      <p:ext uri="{BB962C8B-B14F-4D97-AF65-F5344CB8AC3E}">
        <p14:creationId xmlns:p14="http://schemas.microsoft.com/office/powerpoint/2010/main" val="670773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71232" y="2181534"/>
            <a:ext cx="8538745" cy="1569660"/>
          </a:xfrm>
          <a:prstGeom prst="rect">
            <a:avLst/>
          </a:prstGeom>
          <a:noFill/>
        </p:spPr>
        <p:txBody>
          <a:bodyPr wrap="square" rtlCol="0">
            <a:spAutoFit/>
          </a:bodyPr>
          <a:lstStyle/>
          <a:p>
            <a:r>
              <a:rPr lang="en-US" sz="3200" b="1" dirty="0"/>
              <a:t>Hypothesis:</a:t>
            </a:r>
            <a:r>
              <a:rPr lang="en-US" sz="3200" dirty="0"/>
              <a:t> Eusociality should lead to selection for higher recombination and by extension higher chromosome number.   </a:t>
            </a:r>
            <a:endParaRPr lang="en-US" sz="2800" dirty="0"/>
          </a:p>
        </p:txBody>
      </p:sp>
      <p:sp>
        <p:nvSpPr>
          <p:cNvPr id="6"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An example from Hymenoptera</a:t>
            </a:r>
          </a:p>
        </p:txBody>
      </p:sp>
      <p:sp>
        <p:nvSpPr>
          <p:cNvPr id="2" name="TextBox 1"/>
          <p:cNvSpPr txBox="1"/>
          <p:nvPr/>
        </p:nvSpPr>
        <p:spPr>
          <a:xfrm>
            <a:off x="9124264" y="6459144"/>
            <a:ext cx="1543737" cy="369332"/>
          </a:xfrm>
          <a:prstGeom prst="rect">
            <a:avLst/>
          </a:prstGeom>
          <a:noFill/>
        </p:spPr>
        <p:txBody>
          <a:bodyPr wrap="none" rtlCol="0">
            <a:spAutoFit/>
          </a:bodyPr>
          <a:lstStyle/>
          <a:p>
            <a:r>
              <a:rPr lang="en-US" dirty="0"/>
              <a:t>Sherman 1979</a:t>
            </a:r>
          </a:p>
        </p:txBody>
      </p:sp>
    </p:spTree>
    <p:extLst>
      <p:ext uri="{BB962C8B-B14F-4D97-AF65-F5344CB8AC3E}">
        <p14:creationId xmlns:p14="http://schemas.microsoft.com/office/powerpoint/2010/main" val="2407142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Box 113"/>
          <p:cNvSpPr txBox="1"/>
          <p:nvPr/>
        </p:nvSpPr>
        <p:spPr>
          <a:xfrm>
            <a:off x="3749271" y="995079"/>
            <a:ext cx="4605761" cy="369332"/>
          </a:xfrm>
          <a:prstGeom prst="rect">
            <a:avLst/>
          </a:prstGeom>
          <a:noFill/>
        </p:spPr>
        <p:txBody>
          <a:bodyPr wrap="none" rtlCol="0">
            <a:spAutoFit/>
          </a:bodyPr>
          <a:lstStyle/>
          <a:p>
            <a:r>
              <a:rPr lang="en-US" dirty="0"/>
              <a:t>On average one crossover per arm per meiosis:</a:t>
            </a:r>
          </a:p>
        </p:txBody>
      </p:sp>
      <p:grpSp>
        <p:nvGrpSpPr>
          <p:cNvPr id="46" name="Group 45"/>
          <p:cNvGrpSpPr/>
          <p:nvPr/>
        </p:nvGrpSpPr>
        <p:grpSpPr>
          <a:xfrm>
            <a:off x="1608380" y="3935491"/>
            <a:ext cx="8802693" cy="2714344"/>
            <a:chOff x="84379" y="4083456"/>
            <a:chExt cx="8802693" cy="2714344"/>
          </a:xfrm>
        </p:grpSpPr>
        <p:grpSp>
          <p:nvGrpSpPr>
            <p:cNvPr id="41" name="Group 40"/>
            <p:cNvGrpSpPr/>
            <p:nvPr/>
          </p:nvGrpSpPr>
          <p:grpSpPr>
            <a:xfrm>
              <a:off x="84379" y="4083456"/>
              <a:ext cx="8802693" cy="2714344"/>
              <a:chOff x="84379" y="4083456"/>
              <a:chExt cx="8802693" cy="2714344"/>
            </a:xfrm>
          </p:grpSpPr>
          <p:grpSp>
            <p:nvGrpSpPr>
              <p:cNvPr id="36" name="Group 35"/>
              <p:cNvGrpSpPr/>
              <p:nvPr/>
            </p:nvGrpSpPr>
            <p:grpSpPr>
              <a:xfrm>
                <a:off x="84379" y="4744869"/>
                <a:ext cx="8802693" cy="2052931"/>
                <a:chOff x="98637" y="4307554"/>
                <a:chExt cx="8802693" cy="2052931"/>
              </a:xfrm>
            </p:grpSpPr>
            <p:sp>
              <p:nvSpPr>
                <p:cNvPr id="217" name="TextBox 216"/>
                <p:cNvSpPr txBox="1"/>
                <p:nvPr/>
              </p:nvSpPr>
              <p:spPr>
                <a:xfrm>
                  <a:off x="98637" y="5107111"/>
                  <a:ext cx="2253479" cy="369332"/>
                </a:xfrm>
                <a:prstGeom prst="rect">
                  <a:avLst/>
                </a:prstGeom>
                <a:noFill/>
              </p:spPr>
              <p:txBody>
                <a:bodyPr wrap="none" rtlCol="0">
                  <a:spAutoFit/>
                </a:bodyPr>
                <a:lstStyle/>
                <a:p>
                  <a:r>
                    <a:rPr lang="en-US" dirty="0"/>
                    <a:t>With 3 chromosomes:</a:t>
                  </a:r>
                </a:p>
              </p:txBody>
            </p:sp>
            <p:grpSp>
              <p:nvGrpSpPr>
                <p:cNvPr id="32" name="Group 31"/>
                <p:cNvGrpSpPr/>
                <p:nvPr/>
              </p:nvGrpSpPr>
              <p:grpSpPr>
                <a:xfrm>
                  <a:off x="2679920" y="4307554"/>
                  <a:ext cx="1056617" cy="2052931"/>
                  <a:chOff x="2679920" y="4307554"/>
                  <a:chExt cx="1056617" cy="2052931"/>
                </a:xfrm>
              </p:grpSpPr>
              <p:sp>
                <p:nvSpPr>
                  <p:cNvPr id="199" name="Oval 198"/>
                  <p:cNvSpPr/>
                  <p:nvPr/>
                </p:nvSpPr>
                <p:spPr>
                  <a:xfrm flipH="1">
                    <a:off x="2721136" y="549167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flipH="1">
                    <a:off x="2713248" y="6195283"/>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p:cNvSpPr/>
                  <p:nvPr/>
                </p:nvSpPr>
                <p:spPr>
                  <a:xfrm flipH="1">
                    <a:off x="2717798" y="4773235"/>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TextBox 179"/>
                  <p:cNvSpPr txBox="1"/>
                  <p:nvPr/>
                </p:nvSpPr>
                <p:spPr>
                  <a:xfrm>
                    <a:off x="2680289" y="4314862"/>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181" name="TextBox 180"/>
                  <p:cNvSpPr txBox="1"/>
                  <p:nvPr/>
                </p:nvSpPr>
                <p:spPr>
                  <a:xfrm>
                    <a:off x="2684840" y="5019804"/>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3</a:t>
                    </a:r>
                  </a:p>
                </p:txBody>
              </p:sp>
              <p:sp>
                <p:nvSpPr>
                  <p:cNvPr id="182" name="TextBox 181"/>
                  <p:cNvSpPr txBox="1"/>
                  <p:nvPr/>
                </p:nvSpPr>
                <p:spPr>
                  <a:xfrm>
                    <a:off x="2684840" y="5286307"/>
                    <a:ext cx="230459" cy="276999"/>
                  </a:xfrm>
                  <a:prstGeom prst="rect">
                    <a:avLst/>
                  </a:prstGeom>
                  <a:solidFill>
                    <a:srgbClr val="D99694"/>
                  </a:solidFill>
                </p:spPr>
                <p:txBody>
                  <a:bodyPr wrap="square" lIns="0" tIns="0" rIns="0" bIns="0" rtlCol="0">
                    <a:spAutoFit/>
                  </a:bodyPr>
                  <a:lstStyle/>
                  <a:p>
                    <a:pPr algn="ctr"/>
                    <a:r>
                      <a:rPr lang="en-US" dirty="0"/>
                      <a:t>4</a:t>
                    </a:r>
                  </a:p>
                </p:txBody>
              </p:sp>
              <p:sp>
                <p:nvSpPr>
                  <p:cNvPr id="183" name="TextBox 182"/>
                  <p:cNvSpPr txBox="1"/>
                  <p:nvPr/>
                </p:nvSpPr>
                <p:spPr>
                  <a:xfrm>
                    <a:off x="2679920" y="5742611"/>
                    <a:ext cx="230459" cy="276999"/>
                  </a:xfrm>
                  <a:prstGeom prst="rect">
                    <a:avLst/>
                  </a:prstGeom>
                  <a:solidFill>
                    <a:srgbClr val="D99694"/>
                  </a:solidFill>
                </p:spPr>
                <p:txBody>
                  <a:bodyPr wrap="square" lIns="0" tIns="0" rIns="0" bIns="0" rtlCol="0">
                    <a:spAutoFit/>
                  </a:bodyPr>
                  <a:lstStyle/>
                  <a:p>
                    <a:pPr algn="ctr"/>
                    <a:r>
                      <a:rPr lang="en-US" dirty="0"/>
                      <a:t>5</a:t>
                    </a:r>
                  </a:p>
                </p:txBody>
              </p:sp>
              <p:sp>
                <p:nvSpPr>
                  <p:cNvPr id="184" name="TextBox 183"/>
                  <p:cNvSpPr txBox="1"/>
                  <p:nvPr/>
                </p:nvSpPr>
                <p:spPr>
                  <a:xfrm>
                    <a:off x="2679920" y="6008773"/>
                    <a:ext cx="230459" cy="276999"/>
                  </a:xfrm>
                  <a:prstGeom prst="rect">
                    <a:avLst/>
                  </a:prstGeom>
                  <a:solidFill>
                    <a:srgbClr val="D99694"/>
                  </a:solidFill>
                </p:spPr>
                <p:txBody>
                  <a:bodyPr wrap="square" lIns="0" tIns="0" rIns="0" bIns="0" rtlCol="0">
                    <a:spAutoFit/>
                  </a:bodyPr>
                  <a:lstStyle/>
                  <a:p>
                    <a:pPr algn="ctr"/>
                    <a:r>
                      <a:rPr lang="en-US" dirty="0"/>
                      <a:t>6</a:t>
                    </a:r>
                  </a:p>
                </p:txBody>
              </p:sp>
              <p:sp>
                <p:nvSpPr>
                  <p:cNvPr id="185" name="TextBox 184"/>
                  <p:cNvSpPr txBox="1"/>
                  <p:nvPr/>
                </p:nvSpPr>
                <p:spPr>
                  <a:xfrm>
                    <a:off x="2680289" y="4564937"/>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grpSp>
                <p:nvGrpSpPr>
                  <p:cNvPr id="27" name="Group 26"/>
                  <p:cNvGrpSpPr/>
                  <p:nvPr/>
                </p:nvGrpSpPr>
                <p:grpSpPr>
                  <a:xfrm>
                    <a:off x="2956939" y="4309752"/>
                    <a:ext cx="235379" cy="2050733"/>
                    <a:chOff x="2956939" y="4309752"/>
                    <a:chExt cx="235379" cy="2050733"/>
                  </a:xfrm>
                </p:grpSpPr>
                <p:sp>
                  <p:nvSpPr>
                    <p:cNvPr id="198" name="Oval 197"/>
                    <p:cNvSpPr/>
                    <p:nvPr/>
                  </p:nvSpPr>
                  <p:spPr>
                    <a:xfrm flipH="1">
                      <a:off x="2993233" y="549167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flipH="1">
                      <a:off x="2985345" y="6195283"/>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p:cNvSpPr/>
                    <p:nvPr/>
                  </p:nvSpPr>
                  <p:spPr>
                    <a:xfrm flipH="1">
                      <a:off x="2989895" y="4773235"/>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a:off x="2957308" y="4309752"/>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1</a:t>
                      </a:r>
                    </a:p>
                  </p:txBody>
                </p:sp>
                <p:sp>
                  <p:nvSpPr>
                    <p:cNvPr id="187" name="TextBox 186"/>
                    <p:cNvSpPr txBox="1"/>
                    <p:nvPr/>
                  </p:nvSpPr>
                  <p:spPr>
                    <a:xfrm>
                      <a:off x="2961859" y="5033704"/>
                      <a:ext cx="230459" cy="276999"/>
                    </a:xfrm>
                    <a:prstGeom prst="rect">
                      <a:avLst/>
                    </a:prstGeom>
                    <a:solidFill>
                      <a:srgbClr val="C3D69B"/>
                    </a:solidFill>
                  </p:spPr>
                  <p:txBody>
                    <a:bodyPr wrap="square" lIns="0" tIns="0" rIns="0" bIns="0" rtlCol="0">
                      <a:spAutoFit/>
                    </a:bodyPr>
                    <a:lstStyle/>
                    <a:p>
                      <a:pPr algn="ctr"/>
                      <a:r>
                        <a:rPr lang="en-US" dirty="0"/>
                        <a:t>3</a:t>
                      </a:r>
                    </a:p>
                  </p:txBody>
                </p:sp>
                <p:sp>
                  <p:nvSpPr>
                    <p:cNvPr id="188" name="TextBox 187"/>
                    <p:cNvSpPr txBox="1"/>
                    <p:nvPr/>
                  </p:nvSpPr>
                  <p:spPr>
                    <a:xfrm>
                      <a:off x="2961859" y="5300207"/>
                      <a:ext cx="230459" cy="276999"/>
                    </a:xfrm>
                    <a:prstGeom prst="rect">
                      <a:avLst/>
                    </a:prstGeom>
                    <a:solidFill>
                      <a:srgbClr val="C3D69B"/>
                    </a:solidFill>
                  </p:spPr>
                  <p:txBody>
                    <a:bodyPr wrap="square" lIns="0" tIns="0" rIns="0" bIns="0" rtlCol="0">
                      <a:spAutoFit/>
                    </a:bodyPr>
                    <a:lstStyle/>
                    <a:p>
                      <a:pPr algn="ctr"/>
                      <a:r>
                        <a:rPr lang="en-US" dirty="0"/>
                        <a:t>4</a:t>
                      </a:r>
                    </a:p>
                  </p:txBody>
                </p:sp>
                <p:sp>
                  <p:nvSpPr>
                    <p:cNvPr id="189" name="TextBox 188"/>
                    <p:cNvSpPr txBox="1"/>
                    <p:nvPr/>
                  </p:nvSpPr>
                  <p:spPr>
                    <a:xfrm>
                      <a:off x="2956939" y="5756511"/>
                      <a:ext cx="230459" cy="276999"/>
                    </a:xfrm>
                    <a:prstGeom prst="rect">
                      <a:avLst/>
                    </a:prstGeom>
                    <a:solidFill>
                      <a:srgbClr val="C3D69B"/>
                    </a:solidFill>
                  </p:spPr>
                  <p:txBody>
                    <a:bodyPr wrap="square" lIns="0" tIns="0" rIns="0" bIns="0" rtlCol="0">
                      <a:spAutoFit/>
                    </a:bodyPr>
                    <a:lstStyle/>
                    <a:p>
                      <a:pPr algn="ctr"/>
                      <a:r>
                        <a:rPr lang="en-US" dirty="0"/>
                        <a:t>5</a:t>
                      </a:r>
                    </a:p>
                  </p:txBody>
                </p:sp>
                <p:sp>
                  <p:nvSpPr>
                    <p:cNvPr id="190" name="TextBox 189"/>
                    <p:cNvSpPr txBox="1"/>
                    <p:nvPr/>
                  </p:nvSpPr>
                  <p:spPr>
                    <a:xfrm>
                      <a:off x="2956939" y="6022673"/>
                      <a:ext cx="230459" cy="276999"/>
                    </a:xfrm>
                    <a:prstGeom prst="rect">
                      <a:avLst/>
                    </a:prstGeom>
                    <a:solidFill>
                      <a:srgbClr val="C3D69B"/>
                    </a:solidFill>
                  </p:spPr>
                  <p:txBody>
                    <a:bodyPr wrap="square" lIns="0" tIns="0" rIns="0" bIns="0" rtlCol="0">
                      <a:spAutoFit/>
                    </a:bodyPr>
                    <a:lstStyle/>
                    <a:p>
                      <a:pPr algn="ctr"/>
                      <a:r>
                        <a:rPr lang="en-US" dirty="0"/>
                        <a:t>6</a:t>
                      </a:r>
                    </a:p>
                  </p:txBody>
                </p:sp>
                <p:sp>
                  <p:nvSpPr>
                    <p:cNvPr id="191" name="TextBox 190"/>
                    <p:cNvSpPr txBox="1"/>
                    <p:nvPr/>
                  </p:nvSpPr>
                  <p:spPr>
                    <a:xfrm>
                      <a:off x="2957308" y="4578837"/>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2</a:t>
                      </a:r>
                    </a:p>
                  </p:txBody>
                </p:sp>
              </p:grpSp>
              <p:grpSp>
                <p:nvGrpSpPr>
                  <p:cNvPr id="8" name="Group 7"/>
                  <p:cNvGrpSpPr/>
                  <p:nvPr/>
                </p:nvGrpSpPr>
                <p:grpSpPr>
                  <a:xfrm>
                    <a:off x="3501158" y="4307554"/>
                    <a:ext cx="235379" cy="2050733"/>
                    <a:chOff x="4028079" y="4474816"/>
                    <a:chExt cx="235379" cy="2050733"/>
                  </a:xfrm>
                  <a:solidFill>
                    <a:srgbClr val="EDFF93"/>
                  </a:solidFill>
                </p:grpSpPr>
                <p:sp>
                  <p:nvSpPr>
                    <p:cNvPr id="172" name="Oval 171"/>
                    <p:cNvSpPr/>
                    <p:nvPr/>
                  </p:nvSpPr>
                  <p:spPr>
                    <a:xfrm flipH="1">
                      <a:off x="4064373" y="5656743"/>
                      <a:ext cx="172521" cy="165202"/>
                    </a:xfrm>
                    <a:prstGeom prst="ellipse">
                      <a:avLst/>
                    </a:prstGeom>
                    <a:solidFill>
                      <a:srgbClr val="0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flipH="1">
                      <a:off x="4056485" y="6360347"/>
                      <a:ext cx="172521" cy="165202"/>
                    </a:xfrm>
                    <a:prstGeom prst="ellipse">
                      <a:avLst/>
                    </a:prstGeom>
                    <a:solidFill>
                      <a:srgbClr val="00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flipH="1">
                      <a:off x="4061035" y="493829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TextBox 174"/>
                    <p:cNvSpPr txBox="1"/>
                    <p:nvPr/>
                  </p:nvSpPr>
                  <p:spPr>
                    <a:xfrm>
                      <a:off x="4028448" y="4474816"/>
                      <a:ext cx="230459" cy="276999"/>
                    </a:xfrm>
                    <a:prstGeom prst="rect">
                      <a:avLst/>
                    </a:prstGeom>
                    <a:grpFill/>
                  </p:spPr>
                  <p:txBody>
                    <a:bodyPr wrap="square" lIns="0" tIns="0" rIns="0" bIns="0" rtlCol="0">
                      <a:spAutoFit/>
                    </a:bodyPr>
                    <a:lstStyle/>
                    <a:p>
                      <a:pPr algn="ctr"/>
                      <a:r>
                        <a:rPr lang="en-US" dirty="0"/>
                        <a:t>1</a:t>
                      </a:r>
                    </a:p>
                  </p:txBody>
                </p:sp>
                <p:sp>
                  <p:nvSpPr>
                    <p:cNvPr id="176" name="TextBox 175"/>
                    <p:cNvSpPr txBox="1"/>
                    <p:nvPr/>
                  </p:nvSpPr>
                  <p:spPr>
                    <a:xfrm>
                      <a:off x="4032999" y="5198768"/>
                      <a:ext cx="230459" cy="276999"/>
                    </a:xfrm>
                    <a:prstGeom prst="rect">
                      <a:avLst/>
                    </a:prstGeom>
                    <a:grpFill/>
                  </p:spPr>
                  <p:txBody>
                    <a:bodyPr wrap="square" lIns="0" tIns="0" rIns="0" bIns="0" rtlCol="0">
                      <a:spAutoFit/>
                    </a:bodyPr>
                    <a:lstStyle/>
                    <a:p>
                      <a:pPr algn="ctr"/>
                      <a:r>
                        <a:rPr lang="en-US" dirty="0"/>
                        <a:t>3</a:t>
                      </a:r>
                    </a:p>
                  </p:txBody>
                </p:sp>
                <p:sp>
                  <p:nvSpPr>
                    <p:cNvPr id="177" name="TextBox 176"/>
                    <p:cNvSpPr txBox="1"/>
                    <p:nvPr/>
                  </p:nvSpPr>
                  <p:spPr>
                    <a:xfrm>
                      <a:off x="4032999" y="5465271"/>
                      <a:ext cx="230459" cy="276999"/>
                    </a:xfrm>
                    <a:prstGeom prst="rect">
                      <a:avLst/>
                    </a:prstGeom>
                    <a:grpFill/>
                  </p:spPr>
                  <p:txBody>
                    <a:bodyPr wrap="square" lIns="0" tIns="0" rIns="0" bIns="0" rtlCol="0">
                      <a:spAutoFit/>
                    </a:bodyPr>
                    <a:lstStyle/>
                    <a:p>
                      <a:pPr algn="ctr"/>
                      <a:r>
                        <a:rPr lang="en-US" dirty="0"/>
                        <a:t>4</a:t>
                      </a:r>
                    </a:p>
                  </p:txBody>
                </p:sp>
                <p:sp>
                  <p:nvSpPr>
                    <p:cNvPr id="192" name="TextBox 191"/>
                    <p:cNvSpPr txBox="1"/>
                    <p:nvPr/>
                  </p:nvSpPr>
                  <p:spPr>
                    <a:xfrm>
                      <a:off x="4028079" y="5921575"/>
                      <a:ext cx="230459" cy="276999"/>
                    </a:xfrm>
                    <a:prstGeom prst="rect">
                      <a:avLst/>
                    </a:prstGeom>
                    <a:grpFill/>
                  </p:spPr>
                  <p:txBody>
                    <a:bodyPr wrap="square" lIns="0" tIns="0" rIns="0" bIns="0" rtlCol="0">
                      <a:spAutoFit/>
                    </a:bodyPr>
                    <a:lstStyle/>
                    <a:p>
                      <a:pPr algn="ctr"/>
                      <a:r>
                        <a:rPr lang="en-US" dirty="0"/>
                        <a:t>5</a:t>
                      </a:r>
                    </a:p>
                  </p:txBody>
                </p:sp>
                <p:sp>
                  <p:nvSpPr>
                    <p:cNvPr id="193" name="TextBox 192"/>
                    <p:cNvSpPr txBox="1"/>
                    <p:nvPr/>
                  </p:nvSpPr>
                  <p:spPr>
                    <a:xfrm>
                      <a:off x="4028079" y="6187737"/>
                      <a:ext cx="230459" cy="276999"/>
                    </a:xfrm>
                    <a:prstGeom prst="rect">
                      <a:avLst/>
                    </a:prstGeom>
                    <a:grpFill/>
                  </p:spPr>
                  <p:txBody>
                    <a:bodyPr wrap="square" lIns="0" tIns="0" rIns="0" bIns="0" rtlCol="0">
                      <a:spAutoFit/>
                    </a:bodyPr>
                    <a:lstStyle/>
                    <a:p>
                      <a:pPr algn="ctr"/>
                      <a:r>
                        <a:rPr lang="en-US" dirty="0"/>
                        <a:t>6</a:t>
                      </a:r>
                    </a:p>
                  </p:txBody>
                </p:sp>
                <p:sp>
                  <p:nvSpPr>
                    <p:cNvPr id="194" name="TextBox 193"/>
                    <p:cNvSpPr txBox="1"/>
                    <p:nvPr/>
                  </p:nvSpPr>
                  <p:spPr>
                    <a:xfrm>
                      <a:off x="4028448" y="4743901"/>
                      <a:ext cx="230459" cy="276999"/>
                    </a:xfrm>
                    <a:prstGeom prst="rect">
                      <a:avLst/>
                    </a:prstGeom>
                    <a:grpFill/>
                  </p:spPr>
                  <p:txBody>
                    <a:bodyPr wrap="square" lIns="0" tIns="0" rIns="0" bIns="0" rtlCol="0">
                      <a:spAutoFit/>
                    </a:bodyPr>
                    <a:lstStyle/>
                    <a:p>
                      <a:pPr algn="ctr"/>
                      <a:r>
                        <a:rPr lang="en-US" dirty="0"/>
                        <a:t>2</a:t>
                      </a:r>
                    </a:p>
                  </p:txBody>
                </p:sp>
              </p:grpSp>
            </p:grpSp>
            <p:grpSp>
              <p:nvGrpSpPr>
                <p:cNvPr id="31" name="Group 30"/>
                <p:cNvGrpSpPr/>
                <p:nvPr/>
              </p:nvGrpSpPr>
              <p:grpSpPr>
                <a:xfrm>
                  <a:off x="4125537" y="4316464"/>
                  <a:ext cx="4775793" cy="1926666"/>
                  <a:chOff x="4125537" y="4316464"/>
                  <a:chExt cx="4775793" cy="1926666"/>
                </a:xfrm>
              </p:grpSpPr>
              <p:grpSp>
                <p:nvGrpSpPr>
                  <p:cNvPr id="13" name="Group 12"/>
                  <p:cNvGrpSpPr/>
                  <p:nvPr/>
                </p:nvGrpSpPr>
                <p:grpSpPr>
                  <a:xfrm>
                    <a:off x="4125537" y="4318304"/>
                    <a:ext cx="1065348" cy="1918493"/>
                    <a:chOff x="5273813" y="4362638"/>
                    <a:chExt cx="1065348" cy="1918493"/>
                  </a:xfrm>
                </p:grpSpPr>
                <p:sp>
                  <p:nvSpPr>
                    <p:cNvPr id="202" name="TextBox 201"/>
                    <p:cNvSpPr txBox="1"/>
                    <p:nvPr/>
                  </p:nvSpPr>
                  <p:spPr>
                    <a:xfrm>
                      <a:off x="5273813" y="4367131"/>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1</a:t>
                      </a:r>
                    </a:p>
                  </p:txBody>
                </p:sp>
                <p:sp>
                  <p:nvSpPr>
                    <p:cNvPr id="203" name="TextBox 202"/>
                    <p:cNvSpPr txBox="1"/>
                    <p:nvPr/>
                  </p:nvSpPr>
                  <p:spPr>
                    <a:xfrm>
                      <a:off x="5273813" y="4636216"/>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sp>
                  <p:nvSpPr>
                    <p:cNvPr id="204" name="TextBox 203"/>
                    <p:cNvSpPr txBox="1"/>
                    <p:nvPr/>
                  </p:nvSpPr>
                  <p:spPr>
                    <a:xfrm>
                      <a:off x="5273813" y="5004715"/>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3</a:t>
                      </a:r>
                    </a:p>
                  </p:txBody>
                </p:sp>
                <p:sp>
                  <p:nvSpPr>
                    <p:cNvPr id="205" name="TextBox 204"/>
                    <p:cNvSpPr txBox="1"/>
                    <p:nvPr/>
                  </p:nvSpPr>
                  <p:spPr>
                    <a:xfrm>
                      <a:off x="5273813" y="5271218"/>
                      <a:ext cx="230459" cy="276999"/>
                    </a:xfrm>
                    <a:prstGeom prst="rect">
                      <a:avLst/>
                    </a:prstGeom>
                    <a:solidFill>
                      <a:srgbClr val="D99694"/>
                    </a:solidFill>
                  </p:spPr>
                  <p:txBody>
                    <a:bodyPr wrap="square" lIns="0" tIns="0" rIns="0" bIns="0" rtlCol="0">
                      <a:spAutoFit/>
                    </a:bodyPr>
                    <a:lstStyle/>
                    <a:p>
                      <a:pPr algn="ctr"/>
                      <a:r>
                        <a:rPr lang="en-US" dirty="0"/>
                        <a:t>4</a:t>
                      </a:r>
                    </a:p>
                  </p:txBody>
                </p:sp>
                <p:sp>
                  <p:nvSpPr>
                    <p:cNvPr id="208" name="TextBox 207"/>
                    <p:cNvSpPr txBox="1"/>
                    <p:nvPr/>
                  </p:nvSpPr>
                  <p:spPr>
                    <a:xfrm>
                      <a:off x="5273813" y="5742310"/>
                      <a:ext cx="230459" cy="276999"/>
                    </a:xfrm>
                    <a:prstGeom prst="rect">
                      <a:avLst/>
                    </a:prstGeom>
                    <a:solidFill>
                      <a:srgbClr val="C3D69B"/>
                    </a:solidFill>
                  </p:spPr>
                  <p:txBody>
                    <a:bodyPr wrap="square" lIns="0" tIns="0" rIns="0" bIns="0" rtlCol="0">
                      <a:spAutoFit/>
                    </a:bodyPr>
                    <a:lstStyle/>
                    <a:p>
                      <a:pPr algn="ctr"/>
                      <a:r>
                        <a:rPr lang="en-US" dirty="0"/>
                        <a:t>5</a:t>
                      </a:r>
                    </a:p>
                  </p:txBody>
                </p:sp>
                <p:sp>
                  <p:nvSpPr>
                    <p:cNvPr id="209" name="TextBox 208"/>
                    <p:cNvSpPr txBox="1"/>
                    <p:nvPr/>
                  </p:nvSpPr>
                  <p:spPr>
                    <a:xfrm>
                      <a:off x="5273813" y="6000752"/>
                      <a:ext cx="230459" cy="276999"/>
                    </a:xfrm>
                    <a:prstGeom prst="rect">
                      <a:avLst/>
                    </a:prstGeom>
                    <a:solidFill>
                      <a:srgbClr val="D99694"/>
                    </a:solidFill>
                  </p:spPr>
                  <p:txBody>
                    <a:bodyPr wrap="square" lIns="0" tIns="0" rIns="0" bIns="0" rtlCol="0">
                      <a:spAutoFit/>
                    </a:bodyPr>
                    <a:lstStyle/>
                    <a:p>
                      <a:pPr algn="ctr"/>
                      <a:r>
                        <a:rPr lang="en-US" dirty="0"/>
                        <a:t>6</a:t>
                      </a:r>
                    </a:p>
                  </p:txBody>
                </p:sp>
                <p:sp>
                  <p:nvSpPr>
                    <p:cNvPr id="207" name="TextBox 206"/>
                    <p:cNvSpPr txBox="1"/>
                    <p:nvPr/>
                  </p:nvSpPr>
                  <p:spPr>
                    <a:xfrm>
                      <a:off x="5499349" y="4362638"/>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218" name="TextBox 217"/>
                    <p:cNvSpPr txBox="1"/>
                    <p:nvPr/>
                  </p:nvSpPr>
                  <p:spPr>
                    <a:xfrm>
                      <a:off x="5506429" y="5004715"/>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219" name="TextBox 218"/>
                    <p:cNvSpPr txBox="1"/>
                    <p:nvPr/>
                  </p:nvSpPr>
                  <p:spPr>
                    <a:xfrm>
                      <a:off x="5508296" y="5271218"/>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220" name="TextBox 219"/>
                    <p:cNvSpPr txBox="1"/>
                    <p:nvPr/>
                  </p:nvSpPr>
                  <p:spPr>
                    <a:xfrm>
                      <a:off x="5503745" y="5744438"/>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221" name="TextBox 220"/>
                    <p:cNvSpPr txBox="1"/>
                    <p:nvPr/>
                  </p:nvSpPr>
                  <p:spPr>
                    <a:xfrm>
                      <a:off x="5503745" y="5998550"/>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222" name="TextBox 221"/>
                    <p:cNvSpPr txBox="1"/>
                    <p:nvPr/>
                  </p:nvSpPr>
                  <p:spPr>
                    <a:xfrm>
                      <a:off x="5499349" y="4631723"/>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251" name="TextBox 250"/>
                    <p:cNvSpPr txBox="1"/>
                    <p:nvPr/>
                  </p:nvSpPr>
                  <p:spPr>
                    <a:xfrm>
                      <a:off x="5878615" y="4371624"/>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1</a:t>
                      </a:r>
                    </a:p>
                  </p:txBody>
                </p:sp>
                <p:sp>
                  <p:nvSpPr>
                    <p:cNvPr id="252" name="TextBox 251"/>
                    <p:cNvSpPr txBox="1"/>
                    <p:nvPr/>
                  </p:nvSpPr>
                  <p:spPr>
                    <a:xfrm>
                      <a:off x="5878615" y="4640709"/>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sp>
                  <p:nvSpPr>
                    <p:cNvPr id="253" name="TextBox 252"/>
                    <p:cNvSpPr txBox="1"/>
                    <p:nvPr/>
                  </p:nvSpPr>
                  <p:spPr>
                    <a:xfrm>
                      <a:off x="5878615" y="5009208"/>
                      <a:ext cx="230459" cy="276999"/>
                    </a:xfrm>
                    <a:prstGeom prst="rect">
                      <a:avLst/>
                    </a:prstGeom>
                    <a:solidFill>
                      <a:srgbClr val="C3D69B"/>
                    </a:solidFill>
                  </p:spPr>
                  <p:txBody>
                    <a:bodyPr wrap="square" lIns="0" tIns="0" rIns="0" bIns="0" rtlCol="0">
                      <a:spAutoFit/>
                    </a:bodyPr>
                    <a:lstStyle/>
                    <a:p>
                      <a:pPr algn="ctr"/>
                      <a:r>
                        <a:rPr lang="en-US" dirty="0"/>
                        <a:t>3</a:t>
                      </a:r>
                    </a:p>
                  </p:txBody>
                </p:sp>
                <p:sp>
                  <p:nvSpPr>
                    <p:cNvPr id="254" name="TextBox 253"/>
                    <p:cNvSpPr txBox="1"/>
                    <p:nvPr/>
                  </p:nvSpPr>
                  <p:spPr>
                    <a:xfrm>
                      <a:off x="5878615" y="5275711"/>
                      <a:ext cx="230459" cy="276999"/>
                    </a:xfrm>
                    <a:prstGeom prst="rect">
                      <a:avLst/>
                    </a:prstGeom>
                    <a:solidFill>
                      <a:srgbClr val="D99694"/>
                    </a:solidFill>
                  </p:spPr>
                  <p:txBody>
                    <a:bodyPr wrap="square" lIns="0" tIns="0" rIns="0" bIns="0" rtlCol="0">
                      <a:spAutoFit/>
                    </a:bodyPr>
                    <a:lstStyle/>
                    <a:p>
                      <a:pPr algn="ctr"/>
                      <a:r>
                        <a:rPr lang="en-US" dirty="0"/>
                        <a:t>4</a:t>
                      </a:r>
                    </a:p>
                  </p:txBody>
                </p:sp>
                <p:sp>
                  <p:nvSpPr>
                    <p:cNvPr id="258" name="TextBox 257"/>
                    <p:cNvSpPr txBox="1"/>
                    <p:nvPr/>
                  </p:nvSpPr>
                  <p:spPr>
                    <a:xfrm>
                      <a:off x="6104151" y="436713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259" name="TextBox 258"/>
                    <p:cNvSpPr txBox="1"/>
                    <p:nvPr/>
                  </p:nvSpPr>
                  <p:spPr>
                    <a:xfrm>
                      <a:off x="6108702" y="501516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260" name="TextBox 259"/>
                    <p:cNvSpPr txBox="1"/>
                    <p:nvPr/>
                  </p:nvSpPr>
                  <p:spPr>
                    <a:xfrm>
                      <a:off x="6108702" y="528166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261" name="TextBox 260"/>
                    <p:cNvSpPr txBox="1"/>
                    <p:nvPr/>
                  </p:nvSpPr>
                  <p:spPr>
                    <a:xfrm>
                      <a:off x="6103782" y="5737970"/>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262" name="TextBox 261"/>
                    <p:cNvSpPr txBox="1"/>
                    <p:nvPr/>
                  </p:nvSpPr>
                  <p:spPr>
                    <a:xfrm>
                      <a:off x="6103782" y="6004132"/>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263" name="TextBox 262"/>
                    <p:cNvSpPr txBox="1"/>
                    <p:nvPr/>
                  </p:nvSpPr>
                  <p:spPr>
                    <a:xfrm>
                      <a:off x="6104151" y="4636216"/>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277" name="TextBox 276"/>
                    <p:cNvSpPr txBox="1"/>
                    <p:nvPr/>
                  </p:nvSpPr>
                  <p:spPr>
                    <a:xfrm>
                      <a:off x="5889265" y="5736130"/>
                      <a:ext cx="230459" cy="276999"/>
                    </a:xfrm>
                    <a:prstGeom prst="rect">
                      <a:avLst/>
                    </a:prstGeom>
                    <a:solidFill>
                      <a:srgbClr val="D99694"/>
                    </a:solidFill>
                  </p:spPr>
                  <p:txBody>
                    <a:bodyPr wrap="square" lIns="0" tIns="0" rIns="0" bIns="0" rtlCol="0">
                      <a:spAutoFit/>
                    </a:bodyPr>
                    <a:lstStyle/>
                    <a:p>
                      <a:pPr algn="ctr"/>
                      <a:r>
                        <a:rPr lang="en-US" dirty="0"/>
                        <a:t>5</a:t>
                      </a:r>
                    </a:p>
                  </p:txBody>
                </p:sp>
                <p:sp>
                  <p:nvSpPr>
                    <p:cNvPr id="278" name="TextBox 277"/>
                    <p:cNvSpPr txBox="1"/>
                    <p:nvPr/>
                  </p:nvSpPr>
                  <p:spPr>
                    <a:xfrm>
                      <a:off x="5889265" y="6002292"/>
                      <a:ext cx="230459" cy="276999"/>
                    </a:xfrm>
                    <a:prstGeom prst="rect">
                      <a:avLst/>
                    </a:prstGeom>
                    <a:solidFill>
                      <a:srgbClr val="C3D69B"/>
                    </a:solidFill>
                  </p:spPr>
                  <p:txBody>
                    <a:bodyPr wrap="square" lIns="0" tIns="0" rIns="0" bIns="0" rtlCol="0">
                      <a:spAutoFit/>
                    </a:bodyPr>
                    <a:lstStyle/>
                    <a:p>
                      <a:pPr algn="ctr"/>
                      <a:r>
                        <a:rPr lang="en-US" dirty="0"/>
                        <a:t>6</a:t>
                      </a:r>
                    </a:p>
                  </p:txBody>
                </p:sp>
              </p:grpSp>
              <p:grpSp>
                <p:nvGrpSpPr>
                  <p:cNvPr id="279" name="Group 278"/>
                  <p:cNvGrpSpPr/>
                  <p:nvPr/>
                </p:nvGrpSpPr>
                <p:grpSpPr>
                  <a:xfrm>
                    <a:off x="5343285" y="4316464"/>
                    <a:ext cx="1065348" cy="1918493"/>
                    <a:chOff x="5273813" y="4362638"/>
                    <a:chExt cx="1065348" cy="1918493"/>
                  </a:xfrm>
                </p:grpSpPr>
                <p:sp>
                  <p:nvSpPr>
                    <p:cNvPr id="280" name="TextBox 279"/>
                    <p:cNvSpPr txBox="1"/>
                    <p:nvPr/>
                  </p:nvSpPr>
                  <p:spPr>
                    <a:xfrm>
                      <a:off x="5273813" y="4367131"/>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1</a:t>
                      </a:r>
                    </a:p>
                  </p:txBody>
                </p:sp>
                <p:sp>
                  <p:nvSpPr>
                    <p:cNvPr id="281" name="TextBox 280"/>
                    <p:cNvSpPr txBox="1"/>
                    <p:nvPr/>
                  </p:nvSpPr>
                  <p:spPr>
                    <a:xfrm>
                      <a:off x="5273813" y="4636216"/>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sp>
                  <p:nvSpPr>
                    <p:cNvPr id="282" name="TextBox 281"/>
                    <p:cNvSpPr txBox="1"/>
                    <p:nvPr/>
                  </p:nvSpPr>
                  <p:spPr>
                    <a:xfrm>
                      <a:off x="5273813" y="5004715"/>
                      <a:ext cx="230459" cy="276999"/>
                    </a:xfrm>
                    <a:prstGeom prst="rect">
                      <a:avLst/>
                    </a:prstGeom>
                    <a:solidFill>
                      <a:srgbClr val="D99694"/>
                    </a:solidFill>
                  </p:spPr>
                  <p:txBody>
                    <a:bodyPr wrap="square" lIns="0" tIns="0" rIns="0" bIns="0" rtlCol="0">
                      <a:spAutoFit/>
                    </a:bodyPr>
                    <a:lstStyle/>
                    <a:p>
                      <a:pPr algn="ctr"/>
                      <a:r>
                        <a:rPr lang="en-US" dirty="0"/>
                        <a:t>3</a:t>
                      </a:r>
                    </a:p>
                  </p:txBody>
                </p:sp>
                <p:sp>
                  <p:nvSpPr>
                    <p:cNvPr id="283" name="TextBox 282"/>
                    <p:cNvSpPr txBox="1"/>
                    <p:nvPr/>
                  </p:nvSpPr>
                  <p:spPr>
                    <a:xfrm>
                      <a:off x="5273813" y="5271218"/>
                      <a:ext cx="230459" cy="276999"/>
                    </a:xfrm>
                    <a:prstGeom prst="rect">
                      <a:avLst/>
                    </a:prstGeom>
                    <a:solidFill>
                      <a:srgbClr val="C3D69B"/>
                    </a:solidFill>
                  </p:spPr>
                  <p:txBody>
                    <a:bodyPr wrap="square" lIns="0" tIns="0" rIns="0" bIns="0" rtlCol="0">
                      <a:spAutoFit/>
                    </a:bodyPr>
                    <a:lstStyle/>
                    <a:p>
                      <a:pPr algn="ctr"/>
                      <a:r>
                        <a:rPr lang="en-US" dirty="0"/>
                        <a:t>4</a:t>
                      </a:r>
                    </a:p>
                  </p:txBody>
                </p:sp>
                <p:sp>
                  <p:nvSpPr>
                    <p:cNvPr id="284" name="TextBox 283"/>
                    <p:cNvSpPr txBox="1"/>
                    <p:nvPr/>
                  </p:nvSpPr>
                  <p:spPr>
                    <a:xfrm>
                      <a:off x="5273813" y="5742310"/>
                      <a:ext cx="230459" cy="276999"/>
                    </a:xfrm>
                    <a:prstGeom prst="rect">
                      <a:avLst/>
                    </a:prstGeom>
                    <a:solidFill>
                      <a:srgbClr val="C3D69B"/>
                    </a:solidFill>
                  </p:spPr>
                  <p:txBody>
                    <a:bodyPr wrap="square" lIns="0" tIns="0" rIns="0" bIns="0" rtlCol="0">
                      <a:spAutoFit/>
                    </a:bodyPr>
                    <a:lstStyle/>
                    <a:p>
                      <a:pPr algn="ctr"/>
                      <a:r>
                        <a:rPr lang="en-US" dirty="0"/>
                        <a:t>5</a:t>
                      </a:r>
                    </a:p>
                  </p:txBody>
                </p:sp>
                <p:sp>
                  <p:nvSpPr>
                    <p:cNvPr id="285" name="TextBox 284"/>
                    <p:cNvSpPr txBox="1"/>
                    <p:nvPr/>
                  </p:nvSpPr>
                  <p:spPr>
                    <a:xfrm>
                      <a:off x="5273813" y="6000752"/>
                      <a:ext cx="230459" cy="276999"/>
                    </a:xfrm>
                    <a:prstGeom prst="rect">
                      <a:avLst/>
                    </a:prstGeom>
                    <a:solidFill>
                      <a:srgbClr val="D99694"/>
                    </a:solidFill>
                  </p:spPr>
                  <p:txBody>
                    <a:bodyPr wrap="square" lIns="0" tIns="0" rIns="0" bIns="0" rtlCol="0">
                      <a:spAutoFit/>
                    </a:bodyPr>
                    <a:lstStyle/>
                    <a:p>
                      <a:pPr algn="ctr"/>
                      <a:r>
                        <a:rPr lang="en-US" dirty="0"/>
                        <a:t>6</a:t>
                      </a:r>
                    </a:p>
                  </p:txBody>
                </p:sp>
                <p:sp>
                  <p:nvSpPr>
                    <p:cNvPr id="286" name="TextBox 285"/>
                    <p:cNvSpPr txBox="1"/>
                    <p:nvPr/>
                  </p:nvSpPr>
                  <p:spPr>
                    <a:xfrm>
                      <a:off x="5499349" y="4362638"/>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287" name="TextBox 286"/>
                    <p:cNvSpPr txBox="1"/>
                    <p:nvPr/>
                  </p:nvSpPr>
                  <p:spPr>
                    <a:xfrm>
                      <a:off x="5506429" y="5004715"/>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288" name="TextBox 287"/>
                    <p:cNvSpPr txBox="1"/>
                    <p:nvPr/>
                  </p:nvSpPr>
                  <p:spPr>
                    <a:xfrm>
                      <a:off x="5508296" y="5271218"/>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289" name="TextBox 288"/>
                    <p:cNvSpPr txBox="1"/>
                    <p:nvPr/>
                  </p:nvSpPr>
                  <p:spPr>
                    <a:xfrm>
                      <a:off x="5503745" y="5744438"/>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290" name="TextBox 289"/>
                    <p:cNvSpPr txBox="1"/>
                    <p:nvPr/>
                  </p:nvSpPr>
                  <p:spPr>
                    <a:xfrm>
                      <a:off x="5503745" y="5998550"/>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291" name="TextBox 290"/>
                    <p:cNvSpPr txBox="1"/>
                    <p:nvPr/>
                  </p:nvSpPr>
                  <p:spPr>
                    <a:xfrm>
                      <a:off x="5499349" y="4631723"/>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292" name="TextBox 291"/>
                    <p:cNvSpPr txBox="1"/>
                    <p:nvPr/>
                  </p:nvSpPr>
                  <p:spPr>
                    <a:xfrm>
                      <a:off x="5878615" y="4371624"/>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1</a:t>
                      </a:r>
                    </a:p>
                  </p:txBody>
                </p:sp>
                <p:sp>
                  <p:nvSpPr>
                    <p:cNvPr id="293" name="TextBox 292"/>
                    <p:cNvSpPr txBox="1"/>
                    <p:nvPr/>
                  </p:nvSpPr>
                  <p:spPr>
                    <a:xfrm>
                      <a:off x="5878615" y="4640709"/>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sp>
                  <p:nvSpPr>
                    <p:cNvPr id="294" name="TextBox 293"/>
                    <p:cNvSpPr txBox="1"/>
                    <p:nvPr/>
                  </p:nvSpPr>
                  <p:spPr>
                    <a:xfrm>
                      <a:off x="5878615" y="5009208"/>
                      <a:ext cx="230459" cy="276999"/>
                    </a:xfrm>
                    <a:prstGeom prst="rect">
                      <a:avLst/>
                    </a:prstGeom>
                    <a:solidFill>
                      <a:srgbClr val="D99694"/>
                    </a:solidFill>
                  </p:spPr>
                  <p:txBody>
                    <a:bodyPr wrap="square" lIns="0" tIns="0" rIns="0" bIns="0" rtlCol="0">
                      <a:spAutoFit/>
                    </a:bodyPr>
                    <a:lstStyle/>
                    <a:p>
                      <a:pPr algn="ctr"/>
                      <a:r>
                        <a:rPr lang="en-US" dirty="0"/>
                        <a:t>3</a:t>
                      </a:r>
                    </a:p>
                  </p:txBody>
                </p:sp>
                <p:sp>
                  <p:nvSpPr>
                    <p:cNvPr id="295" name="TextBox 294"/>
                    <p:cNvSpPr txBox="1"/>
                    <p:nvPr/>
                  </p:nvSpPr>
                  <p:spPr>
                    <a:xfrm>
                      <a:off x="5878615" y="5275711"/>
                      <a:ext cx="230459" cy="276999"/>
                    </a:xfrm>
                    <a:prstGeom prst="rect">
                      <a:avLst/>
                    </a:prstGeom>
                    <a:solidFill>
                      <a:srgbClr val="C3D69B"/>
                    </a:solidFill>
                  </p:spPr>
                  <p:txBody>
                    <a:bodyPr wrap="square" lIns="0" tIns="0" rIns="0" bIns="0" rtlCol="0">
                      <a:spAutoFit/>
                    </a:bodyPr>
                    <a:lstStyle/>
                    <a:p>
                      <a:pPr algn="ctr"/>
                      <a:r>
                        <a:rPr lang="en-US" dirty="0"/>
                        <a:t>4</a:t>
                      </a:r>
                    </a:p>
                  </p:txBody>
                </p:sp>
                <p:sp>
                  <p:nvSpPr>
                    <p:cNvPr id="296" name="TextBox 295"/>
                    <p:cNvSpPr txBox="1"/>
                    <p:nvPr/>
                  </p:nvSpPr>
                  <p:spPr>
                    <a:xfrm>
                      <a:off x="6104151" y="436713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297" name="TextBox 296"/>
                    <p:cNvSpPr txBox="1"/>
                    <p:nvPr/>
                  </p:nvSpPr>
                  <p:spPr>
                    <a:xfrm>
                      <a:off x="6108702" y="501516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298" name="TextBox 297"/>
                    <p:cNvSpPr txBox="1"/>
                    <p:nvPr/>
                  </p:nvSpPr>
                  <p:spPr>
                    <a:xfrm>
                      <a:off x="6108702" y="528166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299" name="TextBox 298"/>
                    <p:cNvSpPr txBox="1"/>
                    <p:nvPr/>
                  </p:nvSpPr>
                  <p:spPr>
                    <a:xfrm>
                      <a:off x="6103782" y="5737970"/>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300" name="TextBox 299"/>
                    <p:cNvSpPr txBox="1"/>
                    <p:nvPr/>
                  </p:nvSpPr>
                  <p:spPr>
                    <a:xfrm>
                      <a:off x="6103782" y="6004132"/>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301" name="TextBox 300"/>
                    <p:cNvSpPr txBox="1"/>
                    <p:nvPr/>
                  </p:nvSpPr>
                  <p:spPr>
                    <a:xfrm>
                      <a:off x="6104151" y="4636216"/>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302" name="TextBox 301"/>
                    <p:cNvSpPr txBox="1"/>
                    <p:nvPr/>
                  </p:nvSpPr>
                  <p:spPr>
                    <a:xfrm>
                      <a:off x="5889265" y="5736130"/>
                      <a:ext cx="230459" cy="276999"/>
                    </a:xfrm>
                    <a:prstGeom prst="rect">
                      <a:avLst/>
                    </a:prstGeom>
                    <a:solidFill>
                      <a:srgbClr val="D99694"/>
                    </a:solidFill>
                  </p:spPr>
                  <p:txBody>
                    <a:bodyPr wrap="square" lIns="0" tIns="0" rIns="0" bIns="0" rtlCol="0">
                      <a:spAutoFit/>
                    </a:bodyPr>
                    <a:lstStyle/>
                    <a:p>
                      <a:pPr algn="ctr"/>
                      <a:r>
                        <a:rPr lang="en-US" dirty="0"/>
                        <a:t>5</a:t>
                      </a:r>
                    </a:p>
                  </p:txBody>
                </p:sp>
                <p:sp>
                  <p:nvSpPr>
                    <p:cNvPr id="303" name="TextBox 302"/>
                    <p:cNvSpPr txBox="1"/>
                    <p:nvPr/>
                  </p:nvSpPr>
                  <p:spPr>
                    <a:xfrm>
                      <a:off x="5889265" y="6002292"/>
                      <a:ext cx="230459" cy="276999"/>
                    </a:xfrm>
                    <a:prstGeom prst="rect">
                      <a:avLst/>
                    </a:prstGeom>
                    <a:solidFill>
                      <a:srgbClr val="C3D69B"/>
                    </a:solidFill>
                  </p:spPr>
                  <p:txBody>
                    <a:bodyPr wrap="square" lIns="0" tIns="0" rIns="0" bIns="0" rtlCol="0">
                      <a:spAutoFit/>
                    </a:bodyPr>
                    <a:lstStyle/>
                    <a:p>
                      <a:pPr algn="ctr"/>
                      <a:r>
                        <a:rPr lang="en-US" dirty="0"/>
                        <a:t>6</a:t>
                      </a:r>
                    </a:p>
                  </p:txBody>
                </p:sp>
              </p:grpSp>
              <p:grpSp>
                <p:nvGrpSpPr>
                  <p:cNvPr id="304" name="Group 303"/>
                  <p:cNvGrpSpPr/>
                  <p:nvPr/>
                </p:nvGrpSpPr>
                <p:grpSpPr>
                  <a:xfrm>
                    <a:off x="6618234" y="4324637"/>
                    <a:ext cx="1065348" cy="1918493"/>
                    <a:chOff x="5273813" y="4362638"/>
                    <a:chExt cx="1065348" cy="1918493"/>
                  </a:xfrm>
                </p:grpSpPr>
                <p:sp>
                  <p:nvSpPr>
                    <p:cNvPr id="305" name="TextBox 304"/>
                    <p:cNvSpPr txBox="1"/>
                    <p:nvPr/>
                  </p:nvSpPr>
                  <p:spPr>
                    <a:xfrm>
                      <a:off x="5273813" y="4367131"/>
                      <a:ext cx="230459" cy="276999"/>
                    </a:xfrm>
                    <a:prstGeom prst="rect">
                      <a:avLst/>
                    </a:prstGeom>
                    <a:solidFill>
                      <a:srgbClr val="D99694"/>
                    </a:solidFill>
                  </p:spPr>
                  <p:txBody>
                    <a:bodyPr wrap="square" lIns="0" tIns="0" rIns="0" bIns="0" rtlCol="0">
                      <a:spAutoFit/>
                    </a:bodyPr>
                    <a:lstStyle/>
                    <a:p>
                      <a:pPr algn="ctr"/>
                      <a:r>
                        <a:rPr lang="en-US" dirty="0"/>
                        <a:t>1</a:t>
                      </a:r>
                    </a:p>
                  </p:txBody>
                </p:sp>
                <p:sp>
                  <p:nvSpPr>
                    <p:cNvPr id="306" name="TextBox 305"/>
                    <p:cNvSpPr txBox="1"/>
                    <p:nvPr/>
                  </p:nvSpPr>
                  <p:spPr>
                    <a:xfrm>
                      <a:off x="5273813" y="4636216"/>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2</a:t>
                      </a:r>
                    </a:p>
                  </p:txBody>
                </p:sp>
                <p:sp>
                  <p:nvSpPr>
                    <p:cNvPr id="307" name="TextBox 306"/>
                    <p:cNvSpPr txBox="1"/>
                    <p:nvPr/>
                  </p:nvSpPr>
                  <p:spPr>
                    <a:xfrm>
                      <a:off x="5273813" y="5004715"/>
                      <a:ext cx="230459" cy="276999"/>
                    </a:xfrm>
                    <a:prstGeom prst="rect">
                      <a:avLst/>
                    </a:prstGeom>
                    <a:solidFill>
                      <a:srgbClr val="C3D69B"/>
                    </a:solidFill>
                  </p:spPr>
                  <p:txBody>
                    <a:bodyPr wrap="square" lIns="0" tIns="0" rIns="0" bIns="0" rtlCol="0">
                      <a:spAutoFit/>
                    </a:bodyPr>
                    <a:lstStyle/>
                    <a:p>
                      <a:pPr algn="ctr"/>
                      <a:r>
                        <a:rPr lang="en-US" dirty="0"/>
                        <a:t>3</a:t>
                      </a:r>
                    </a:p>
                  </p:txBody>
                </p:sp>
                <p:sp>
                  <p:nvSpPr>
                    <p:cNvPr id="308" name="TextBox 307"/>
                    <p:cNvSpPr txBox="1"/>
                    <p:nvPr/>
                  </p:nvSpPr>
                  <p:spPr>
                    <a:xfrm>
                      <a:off x="5273813" y="5271218"/>
                      <a:ext cx="230459" cy="276999"/>
                    </a:xfrm>
                    <a:prstGeom prst="rect">
                      <a:avLst/>
                    </a:prstGeom>
                    <a:solidFill>
                      <a:srgbClr val="D99694"/>
                    </a:solidFill>
                  </p:spPr>
                  <p:txBody>
                    <a:bodyPr wrap="square" lIns="0" tIns="0" rIns="0" bIns="0" rtlCol="0">
                      <a:spAutoFit/>
                    </a:bodyPr>
                    <a:lstStyle/>
                    <a:p>
                      <a:pPr algn="ctr"/>
                      <a:r>
                        <a:rPr lang="en-US" dirty="0"/>
                        <a:t>4</a:t>
                      </a:r>
                    </a:p>
                  </p:txBody>
                </p:sp>
                <p:sp>
                  <p:nvSpPr>
                    <p:cNvPr id="309" name="TextBox 308"/>
                    <p:cNvSpPr txBox="1"/>
                    <p:nvPr/>
                  </p:nvSpPr>
                  <p:spPr>
                    <a:xfrm>
                      <a:off x="5273813" y="5742310"/>
                      <a:ext cx="230459" cy="276999"/>
                    </a:xfrm>
                    <a:prstGeom prst="rect">
                      <a:avLst/>
                    </a:prstGeom>
                    <a:solidFill>
                      <a:srgbClr val="C3D69B"/>
                    </a:solidFill>
                  </p:spPr>
                  <p:txBody>
                    <a:bodyPr wrap="square" lIns="0" tIns="0" rIns="0" bIns="0" rtlCol="0">
                      <a:spAutoFit/>
                    </a:bodyPr>
                    <a:lstStyle/>
                    <a:p>
                      <a:pPr algn="ctr"/>
                      <a:r>
                        <a:rPr lang="en-US" dirty="0"/>
                        <a:t>5</a:t>
                      </a:r>
                    </a:p>
                  </p:txBody>
                </p:sp>
                <p:sp>
                  <p:nvSpPr>
                    <p:cNvPr id="310" name="TextBox 309"/>
                    <p:cNvSpPr txBox="1"/>
                    <p:nvPr/>
                  </p:nvSpPr>
                  <p:spPr>
                    <a:xfrm>
                      <a:off x="5273813" y="6000752"/>
                      <a:ext cx="230459" cy="276999"/>
                    </a:xfrm>
                    <a:prstGeom prst="rect">
                      <a:avLst/>
                    </a:prstGeom>
                    <a:solidFill>
                      <a:srgbClr val="D99694"/>
                    </a:solidFill>
                  </p:spPr>
                  <p:txBody>
                    <a:bodyPr wrap="square" lIns="0" tIns="0" rIns="0" bIns="0" rtlCol="0">
                      <a:spAutoFit/>
                    </a:bodyPr>
                    <a:lstStyle/>
                    <a:p>
                      <a:pPr algn="ctr"/>
                      <a:r>
                        <a:rPr lang="en-US" dirty="0"/>
                        <a:t>6</a:t>
                      </a:r>
                    </a:p>
                  </p:txBody>
                </p:sp>
                <p:sp>
                  <p:nvSpPr>
                    <p:cNvPr id="311" name="TextBox 310"/>
                    <p:cNvSpPr txBox="1"/>
                    <p:nvPr/>
                  </p:nvSpPr>
                  <p:spPr>
                    <a:xfrm>
                      <a:off x="5499349" y="4362638"/>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312" name="TextBox 311"/>
                    <p:cNvSpPr txBox="1"/>
                    <p:nvPr/>
                  </p:nvSpPr>
                  <p:spPr>
                    <a:xfrm>
                      <a:off x="5506429" y="5004715"/>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313" name="TextBox 312"/>
                    <p:cNvSpPr txBox="1"/>
                    <p:nvPr/>
                  </p:nvSpPr>
                  <p:spPr>
                    <a:xfrm>
                      <a:off x="5508296" y="5271218"/>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314" name="TextBox 313"/>
                    <p:cNvSpPr txBox="1"/>
                    <p:nvPr/>
                  </p:nvSpPr>
                  <p:spPr>
                    <a:xfrm>
                      <a:off x="5503745" y="5744438"/>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315" name="TextBox 314"/>
                    <p:cNvSpPr txBox="1"/>
                    <p:nvPr/>
                  </p:nvSpPr>
                  <p:spPr>
                    <a:xfrm>
                      <a:off x="5503745" y="5998550"/>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316" name="TextBox 315"/>
                    <p:cNvSpPr txBox="1"/>
                    <p:nvPr/>
                  </p:nvSpPr>
                  <p:spPr>
                    <a:xfrm>
                      <a:off x="5499349" y="4631723"/>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317" name="TextBox 316"/>
                    <p:cNvSpPr txBox="1"/>
                    <p:nvPr/>
                  </p:nvSpPr>
                  <p:spPr>
                    <a:xfrm>
                      <a:off x="5878615" y="4371624"/>
                      <a:ext cx="230459" cy="276999"/>
                    </a:xfrm>
                    <a:prstGeom prst="rect">
                      <a:avLst/>
                    </a:prstGeom>
                    <a:solidFill>
                      <a:srgbClr val="D99694"/>
                    </a:solidFill>
                  </p:spPr>
                  <p:txBody>
                    <a:bodyPr wrap="square" lIns="0" tIns="0" rIns="0" bIns="0" rtlCol="0">
                      <a:spAutoFit/>
                    </a:bodyPr>
                    <a:lstStyle/>
                    <a:p>
                      <a:pPr algn="ctr"/>
                      <a:r>
                        <a:rPr lang="en-US" dirty="0"/>
                        <a:t>1</a:t>
                      </a:r>
                    </a:p>
                  </p:txBody>
                </p:sp>
                <p:sp>
                  <p:nvSpPr>
                    <p:cNvPr id="318" name="TextBox 317"/>
                    <p:cNvSpPr txBox="1"/>
                    <p:nvPr/>
                  </p:nvSpPr>
                  <p:spPr>
                    <a:xfrm>
                      <a:off x="5878615" y="4640709"/>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2</a:t>
                      </a:r>
                    </a:p>
                  </p:txBody>
                </p:sp>
                <p:sp>
                  <p:nvSpPr>
                    <p:cNvPr id="319" name="TextBox 318"/>
                    <p:cNvSpPr txBox="1"/>
                    <p:nvPr/>
                  </p:nvSpPr>
                  <p:spPr>
                    <a:xfrm>
                      <a:off x="5878615" y="5009208"/>
                      <a:ext cx="230459" cy="276999"/>
                    </a:xfrm>
                    <a:prstGeom prst="rect">
                      <a:avLst/>
                    </a:prstGeom>
                    <a:solidFill>
                      <a:srgbClr val="C3D69B"/>
                    </a:solidFill>
                  </p:spPr>
                  <p:txBody>
                    <a:bodyPr wrap="square" lIns="0" tIns="0" rIns="0" bIns="0" rtlCol="0">
                      <a:spAutoFit/>
                    </a:bodyPr>
                    <a:lstStyle/>
                    <a:p>
                      <a:pPr algn="ctr"/>
                      <a:r>
                        <a:rPr lang="en-US" dirty="0"/>
                        <a:t>3</a:t>
                      </a:r>
                    </a:p>
                  </p:txBody>
                </p:sp>
                <p:sp>
                  <p:nvSpPr>
                    <p:cNvPr id="320" name="TextBox 319"/>
                    <p:cNvSpPr txBox="1"/>
                    <p:nvPr/>
                  </p:nvSpPr>
                  <p:spPr>
                    <a:xfrm>
                      <a:off x="5878615" y="5275711"/>
                      <a:ext cx="230459" cy="276999"/>
                    </a:xfrm>
                    <a:prstGeom prst="rect">
                      <a:avLst/>
                    </a:prstGeom>
                    <a:solidFill>
                      <a:srgbClr val="D99694"/>
                    </a:solidFill>
                  </p:spPr>
                  <p:txBody>
                    <a:bodyPr wrap="square" lIns="0" tIns="0" rIns="0" bIns="0" rtlCol="0">
                      <a:spAutoFit/>
                    </a:bodyPr>
                    <a:lstStyle/>
                    <a:p>
                      <a:pPr algn="ctr"/>
                      <a:r>
                        <a:rPr lang="en-US" dirty="0"/>
                        <a:t>4</a:t>
                      </a:r>
                    </a:p>
                  </p:txBody>
                </p:sp>
                <p:sp>
                  <p:nvSpPr>
                    <p:cNvPr id="321" name="TextBox 320"/>
                    <p:cNvSpPr txBox="1"/>
                    <p:nvPr/>
                  </p:nvSpPr>
                  <p:spPr>
                    <a:xfrm>
                      <a:off x="6104151" y="436713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322" name="TextBox 321"/>
                    <p:cNvSpPr txBox="1"/>
                    <p:nvPr/>
                  </p:nvSpPr>
                  <p:spPr>
                    <a:xfrm>
                      <a:off x="6108702" y="501516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323" name="TextBox 322"/>
                    <p:cNvSpPr txBox="1"/>
                    <p:nvPr/>
                  </p:nvSpPr>
                  <p:spPr>
                    <a:xfrm>
                      <a:off x="6108702" y="528166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324" name="TextBox 323"/>
                    <p:cNvSpPr txBox="1"/>
                    <p:nvPr/>
                  </p:nvSpPr>
                  <p:spPr>
                    <a:xfrm>
                      <a:off x="6103782" y="5737970"/>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325" name="TextBox 324"/>
                    <p:cNvSpPr txBox="1"/>
                    <p:nvPr/>
                  </p:nvSpPr>
                  <p:spPr>
                    <a:xfrm>
                      <a:off x="6103782" y="6004132"/>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326" name="TextBox 325"/>
                    <p:cNvSpPr txBox="1"/>
                    <p:nvPr/>
                  </p:nvSpPr>
                  <p:spPr>
                    <a:xfrm>
                      <a:off x="6104151" y="4636216"/>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327" name="TextBox 326"/>
                    <p:cNvSpPr txBox="1"/>
                    <p:nvPr/>
                  </p:nvSpPr>
                  <p:spPr>
                    <a:xfrm>
                      <a:off x="5889265" y="5736130"/>
                      <a:ext cx="230459" cy="276999"/>
                    </a:xfrm>
                    <a:prstGeom prst="rect">
                      <a:avLst/>
                    </a:prstGeom>
                    <a:solidFill>
                      <a:srgbClr val="D99694"/>
                    </a:solidFill>
                  </p:spPr>
                  <p:txBody>
                    <a:bodyPr wrap="square" lIns="0" tIns="0" rIns="0" bIns="0" rtlCol="0">
                      <a:spAutoFit/>
                    </a:bodyPr>
                    <a:lstStyle/>
                    <a:p>
                      <a:pPr algn="ctr"/>
                      <a:r>
                        <a:rPr lang="en-US" dirty="0"/>
                        <a:t>5</a:t>
                      </a:r>
                    </a:p>
                  </p:txBody>
                </p:sp>
                <p:sp>
                  <p:nvSpPr>
                    <p:cNvPr id="328" name="TextBox 327"/>
                    <p:cNvSpPr txBox="1"/>
                    <p:nvPr/>
                  </p:nvSpPr>
                  <p:spPr>
                    <a:xfrm>
                      <a:off x="5889265" y="6002292"/>
                      <a:ext cx="230459" cy="276999"/>
                    </a:xfrm>
                    <a:prstGeom prst="rect">
                      <a:avLst/>
                    </a:prstGeom>
                    <a:solidFill>
                      <a:srgbClr val="C3D69B"/>
                    </a:solidFill>
                  </p:spPr>
                  <p:txBody>
                    <a:bodyPr wrap="square" lIns="0" tIns="0" rIns="0" bIns="0" rtlCol="0">
                      <a:spAutoFit/>
                    </a:bodyPr>
                    <a:lstStyle/>
                    <a:p>
                      <a:pPr algn="ctr"/>
                      <a:r>
                        <a:rPr lang="en-US" dirty="0"/>
                        <a:t>6</a:t>
                      </a:r>
                    </a:p>
                  </p:txBody>
                </p:sp>
              </p:grpSp>
              <p:grpSp>
                <p:nvGrpSpPr>
                  <p:cNvPr id="329" name="Group 328"/>
                  <p:cNvGrpSpPr/>
                  <p:nvPr/>
                </p:nvGrpSpPr>
                <p:grpSpPr>
                  <a:xfrm>
                    <a:off x="7835982" y="4322797"/>
                    <a:ext cx="1065348" cy="1918493"/>
                    <a:chOff x="5273813" y="4362638"/>
                    <a:chExt cx="1065348" cy="1918493"/>
                  </a:xfrm>
                </p:grpSpPr>
                <p:sp>
                  <p:nvSpPr>
                    <p:cNvPr id="330" name="TextBox 329"/>
                    <p:cNvSpPr txBox="1"/>
                    <p:nvPr/>
                  </p:nvSpPr>
                  <p:spPr>
                    <a:xfrm>
                      <a:off x="5273813" y="4367131"/>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331" name="TextBox 330"/>
                    <p:cNvSpPr txBox="1"/>
                    <p:nvPr/>
                  </p:nvSpPr>
                  <p:spPr>
                    <a:xfrm>
                      <a:off x="5273813" y="4636216"/>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2</a:t>
                      </a:r>
                    </a:p>
                  </p:txBody>
                </p:sp>
                <p:sp>
                  <p:nvSpPr>
                    <p:cNvPr id="332" name="TextBox 331"/>
                    <p:cNvSpPr txBox="1"/>
                    <p:nvPr/>
                  </p:nvSpPr>
                  <p:spPr>
                    <a:xfrm>
                      <a:off x="5273813" y="5004715"/>
                      <a:ext cx="230459" cy="276999"/>
                    </a:xfrm>
                    <a:prstGeom prst="rect">
                      <a:avLst/>
                    </a:prstGeom>
                    <a:solidFill>
                      <a:srgbClr val="D99694"/>
                    </a:solidFill>
                  </p:spPr>
                  <p:txBody>
                    <a:bodyPr wrap="square" lIns="0" tIns="0" rIns="0" bIns="0" rtlCol="0">
                      <a:spAutoFit/>
                    </a:bodyPr>
                    <a:lstStyle/>
                    <a:p>
                      <a:pPr algn="ctr"/>
                      <a:r>
                        <a:rPr lang="en-US" dirty="0"/>
                        <a:t>3</a:t>
                      </a:r>
                    </a:p>
                  </p:txBody>
                </p:sp>
                <p:sp>
                  <p:nvSpPr>
                    <p:cNvPr id="333" name="TextBox 332"/>
                    <p:cNvSpPr txBox="1"/>
                    <p:nvPr/>
                  </p:nvSpPr>
                  <p:spPr>
                    <a:xfrm>
                      <a:off x="5273813" y="5271218"/>
                      <a:ext cx="230459" cy="276999"/>
                    </a:xfrm>
                    <a:prstGeom prst="rect">
                      <a:avLst/>
                    </a:prstGeom>
                    <a:solidFill>
                      <a:srgbClr val="C3D69B"/>
                    </a:solidFill>
                  </p:spPr>
                  <p:txBody>
                    <a:bodyPr wrap="square" lIns="0" tIns="0" rIns="0" bIns="0" rtlCol="0">
                      <a:spAutoFit/>
                    </a:bodyPr>
                    <a:lstStyle/>
                    <a:p>
                      <a:pPr algn="ctr"/>
                      <a:r>
                        <a:rPr lang="en-US" dirty="0"/>
                        <a:t>4</a:t>
                      </a:r>
                    </a:p>
                  </p:txBody>
                </p:sp>
                <p:sp>
                  <p:nvSpPr>
                    <p:cNvPr id="334" name="TextBox 333"/>
                    <p:cNvSpPr txBox="1"/>
                    <p:nvPr/>
                  </p:nvSpPr>
                  <p:spPr>
                    <a:xfrm>
                      <a:off x="5273813" y="5742310"/>
                      <a:ext cx="230459" cy="276999"/>
                    </a:xfrm>
                    <a:prstGeom prst="rect">
                      <a:avLst/>
                    </a:prstGeom>
                    <a:solidFill>
                      <a:srgbClr val="C3D69B"/>
                    </a:solidFill>
                  </p:spPr>
                  <p:txBody>
                    <a:bodyPr wrap="square" lIns="0" tIns="0" rIns="0" bIns="0" rtlCol="0">
                      <a:spAutoFit/>
                    </a:bodyPr>
                    <a:lstStyle/>
                    <a:p>
                      <a:pPr algn="ctr"/>
                      <a:r>
                        <a:rPr lang="en-US" dirty="0"/>
                        <a:t>5</a:t>
                      </a:r>
                    </a:p>
                  </p:txBody>
                </p:sp>
                <p:sp>
                  <p:nvSpPr>
                    <p:cNvPr id="335" name="TextBox 334"/>
                    <p:cNvSpPr txBox="1"/>
                    <p:nvPr/>
                  </p:nvSpPr>
                  <p:spPr>
                    <a:xfrm>
                      <a:off x="5273813" y="6000752"/>
                      <a:ext cx="230459" cy="276999"/>
                    </a:xfrm>
                    <a:prstGeom prst="rect">
                      <a:avLst/>
                    </a:prstGeom>
                    <a:solidFill>
                      <a:srgbClr val="D99694"/>
                    </a:solidFill>
                  </p:spPr>
                  <p:txBody>
                    <a:bodyPr wrap="square" lIns="0" tIns="0" rIns="0" bIns="0" rtlCol="0">
                      <a:spAutoFit/>
                    </a:bodyPr>
                    <a:lstStyle/>
                    <a:p>
                      <a:pPr algn="ctr"/>
                      <a:r>
                        <a:rPr lang="en-US" dirty="0"/>
                        <a:t>6</a:t>
                      </a:r>
                    </a:p>
                  </p:txBody>
                </p:sp>
                <p:sp>
                  <p:nvSpPr>
                    <p:cNvPr id="336" name="TextBox 335"/>
                    <p:cNvSpPr txBox="1"/>
                    <p:nvPr/>
                  </p:nvSpPr>
                  <p:spPr>
                    <a:xfrm>
                      <a:off x="5499349" y="4362638"/>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337" name="TextBox 336"/>
                    <p:cNvSpPr txBox="1"/>
                    <p:nvPr/>
                  </p:nvSpPr>
                  <p:spPr>
                    <a:xfrm>
                      <a:off x="5506429" y="5004715"/>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338" name="TextBox 337"/>
                    <p:cNvSpPr txBox="1"/>
                    <p:nvPr/>
                  </p:nvSpPr>
                  <p:spPr>
                    <a:xfrm>
                      <a:off x="5508296" y="5271218"/>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339" name="TextBox 338"/>
                    <p:cNvSpPr txBox="1"/>
                    <p:nvPr/>
                  </p:nvSpPr>
                  <p:spPr>
                    <a:xfrm>
                      <a:off x="5503745" y="5744438"/>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340" name="TextBox 339"/>
                    <p:cNvSpPr txBox="1"/>
                    <p:nvPr/>
                  </p:nvSpPr>
                  <p:spPr>
                    <a:xfrm>
                      <a:off x="5503745" y="5998550"/>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341" name="TextBox 340"/>
                    <p:cNvSpPr txBox="1"/>
                    <p:nvPr/>
                  </p:nvSpPr>
                  <p:spPr>
                    <a:xfrm>
                      <a:off x="5499349" y="4631723"/>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342" name="TextBox 341"/>
                    <p:cNvSpPr txBox="1"/>
                    <p:nvPr/>
                  </p:nvSpPr>
                  <p:spPr>
                    <a:xfrm>
                      <a:off x="5878615" y="4371624"/>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343" name="TextBox 342"/>
                    <p:cNvSpPr txBox="1"/>
                    <p:nvPr/>
                  </p:nvSpPr>
                  <p:spPr>
                    <a:xfrm>
                      <a:off x="5878615" y="4640709"/>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2</a:t>
                      </a:r>
                    </a:p>
                  </p:txBody>
                </p:sp>
                <p:sp>
                  <p:nvSpPr>
                    <p:cNvPr id="344" name="TextBox 343"/>
                    <p:cNvSpPr txBox="1"/>
                    <p:nvPr/>
                  </p:nvSpPr>
                  <p:spPr>
                    <a:xfrm>
                      <a:off x="5878615" y="5009208"/>
                      <a:ext cx="230459" cy="276999"/>
                    </a:xfrm>
                    <a:prstGeom prst="rect">
                      <a:avLst/>
                    </a:prstGeom>
                    <a:solidFill>
                      <a:srgbClr val="D99694"/>
                    </a:solidFill>
                  </p:spPr>
                  <p:txBody>
                    <a:bodyPr wrap="square" lIns="0" tIns="0" rIns="0" bIns="0" rtlCol="0">
                      <a:spAutoFit/>
                    </a:bodyPr>
                    <a:lstStyle/>
                    <a:p>
                      <a:pPr algn="ctr"/>
                      <a:r>
                        <a:rPr lang="en-US" dirty="0"/>
                        <a:t>3</a:t>
                      </a:r>
                    </a:p>
                  </p:txBody>
                </p:sp>
                <p:sp>
                  <p:nvSpPr>
                    <p:cNvPr id="345" name="TextBox 344"/>
                    <p:cNvSpPr txBox="1"/>
                    <p:nvPr/>
                  </p:nvSpPr>
                  <p:spPr>
                    <a:xfrm>
                      <a:off x="5878615" y="5275711"/>
                      <a:ext cx="230459" cy="276999"/>
                    </a:xfrm>
                    <a:prstGeom prst="rect">
                      <a:avLst/>
                    </a:prstGeom>
                    <a:solidFill>
                      <a:srgbClr val="C3D69B"/>
                    </a:solidFill>
                  </p:spPr>
                  <p:txBody>
                    <a:bodyPr wrap="square" lIns="0" tIns="0" rIns="0" bIns="0" rtlCol="0">
                      <a:spAutoFit/>
                    </a:bodyPr>
                    <a:lstStyle/>
                    <a:p>
                      <a:pPr algn="ctr"/>
                      <a:r>
                        <a:rPr lang="en-US" dirty="0"/>
                        <a:t>4</a:t>
                      </a:r>
                    </a:p>
                  </p:txBody>
                </p:sp>
                <p:sp>
                  <p:nvSpPr>
                    <p:cNvPr id="346" name="TextBox 345"/>
                    <p:cNvSpPr txBox="1"/>
                    <p:nvPr/>
                  </p:nvSpPr>
                  <p:spPr>
                    <a:xfrm>
                      <a:off x="6104151" y="436713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347" name="TextBox 346"/>
                    <p:cNvSpPr txBox="1"/>
                    <p:nvPr/>
                  </p:nvSpPr>
                  <p:spPr>
                    <a:xfrm>
                      <a:off x="6108702" y="501516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348" name="TextBox 347"/>
                    <p:cNvSpPr txBox="1"/>
                    <p:nvPr/>
                  </p:nvSpPr>
                  <p:spPr>
                    <a:xfrm>
                      <a:off x="6108702" y="528166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349" name="TextBox 348"/>
                    <p:cNvSpPr txBox="1"/>
                    <p:nvPr/>
                  </p:nvSpPr>
                  <p:spPr>
                    <a:xfrm>
                      <a:off x="6103782" y="5737970"/>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350" name="TextBox 349"/>
                    <p:cNvSpPr txBox="1"/>
                    <p:nvPr/>
                  </p:nvSpPr>
                  <p:spPr>
                    <a:xfrm>
                      <a:off x="6103782" y="6004132"/>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351" name="TextBox 350"/>
                    <p:cNvSpPr txBox="1"/>
                    <p:nvPr/>
                  </p:nvSpPr>
                  <p:spPr>
                    <a:xfrm>
                      <a:off x="6104151" y="4636216"/>
                      <a:ext cx="230459" cy="276999"/>
                    </a:xfrm>
                    <a:prstGeom prst="rect">
                      <a:avLst/>
                    </a:prstGeom>
                    <a:solidFill>
                      <a:srgbClr val="EDFF93"/>
                    </a:solidFill>
                  </p:spPr>
                  <p:txBody>
                    <a:bodyPr wrap="square" lIns="0" tIns="0" rIns="0" bIns="0" rtlCol="0">
                      <a:spAutoFit/>
                    </a:bodyPr>
                    <a:lstStyle/>
                    <a:p>
                      <a:pPr algn="ctr"/>
                      <a:r>
                        <a:rPr lang="en-US" dirty="0"/>
                        <a:t>2</a:t>
                      </a:r>
                    </a:p>
                  </p:txBody>
                </p:sp>
                <p:sp>
                  <p:nvSpPr>
                    <p:cNvPr id="352" name="TextBox 351"/>
                    <p:cNvSpPr txBox="1"/>
                    <p:nvPr/>
                  </p:nvSpPr>
                  <p:spPr>
                    <a:xfrm>
                      <a:off x="5889265" y="5736130"/>
                      <a:ext cx="230459" cy="276999"/>
                    </a:xfrm>
                    <a:prstGeom prst="rect">
                      <a:avLst/>
                    </a:prstGeom>
                    <a:solidFill>
                      <a:srgbClr val="D99694"/>
                    </a:solidFill>
                  </p:spPr>
                  <p:txBody>
                    <a:bodyPr wrap="square" lIns="0" tIns="0" rIns="0" bIns="0" rtlCol="0">
                      <a:spAutoFit/>
                    </a:bodyPr>
                    <a:lstStyle/>
                    <a:p>
                      <a:pPr algn="ctr"/>
                      <a:r>
                        <a:rPr lang="en-US" dirty="0"/>
                        <a:t>5</a:t>
                      </a:r>
                    </a:p>
                  </p:txBody>
                </p:sp>
                <p:sp>
                  <p:nvSpPr>
                    <p:cNvPr id="353" name="TextBox 352"/>
                    <p:cNvSpPr txBox="1"/>
                    <p:nvPr/>
                  </p:nvSpPr>
                  <p:spPr>
                    <a:xfrm>
                      <a:off x="5889265" y="6002292"/>
                      <a:ext cx="230459" cy="276999"/>
                    </a:xfrm>
                    <a:prstGeom prst="rect">
                      <a:avLst/>
                    </a:prstGeom>
                    <a:solidFill>
                      <a:srgbClr val="C3D69B"/>
                    </a:solidFill>
                  </p:spPr>
                  <p:txBody>
                    <a:bodyPr wrap="square" lIns="0" tIns="0" rIns="0" bIns="0" rtlCol="0">
                      <a:spAutoFit/>
                    </a:bodyPr>
                    <a:lstStyle/>
                    <a:p>
                      <a:pPr algn="ctr"/>
                      <a:r>
                        <a:rPr lang="en-US" dirty="0"/>
                        <a:t>6</a:t>
                      </a:r>
                    </a:p>
                  </p:txBody>
                </p:sp>
              </p:grpSp>
            </p:grpSp>
          </p:grpSp>
          <p:sp>
            <p:nvSpPr>
              <p:cNvPr id="355" name="Right Brace 354"/>
              <p:cNvSpPr/>
              <p:nvPr/>
            </p:nvSpPr>
            <p:spPr>
              <a:xfrm rot="16200000">
                <a:off x="6355648" y="2181957"/>
                <a:ext cx="296888" cy="476595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6" name="TextBox 355"/>
              <p:cNvSpPr txBox="1"/>
              <p:nvPr/>
            </p:nvSpPr>
            <p:spPr>
              <a:xfrm>
                <a:off x="5944804" y="4083456"/>
                <a:ext cx="1103124" cy="307777"/>
              </a:xfrm>
              <a:prstGeom prst="rect">
                <a:avLst/>
              </a:prstGeom>
              <a:noFill/>
            </p:spPr>
            <p:txBody>
              <a:bodyPr wrap="none" rtlCol="0">
                <a:spAutoFit/>
              </a:bodyPr>
              <a:lstStyle/>
              <a:p>
                <a:pPr algn="ctr"/>
                <a:r>
                  <a:rPr lang="en-US" sz="1400" dirty="0"/>
                  <a:t>8 Genotypes</a:t>
                </a:r>
              </a:p>
            </p:txBody>
          </p:sp>
        </p:grpSp>
        <p:sp>
          <p:nvSpPr>
            <p:cNvPr id="357" name="Rectangle 356"/>
            <p:cNvSpPr/>
            <p:nvPr/>
          </p:nvSpPr>
          <p:spPr>
            <a:xfrm>
              <a:off x="3413021" y="4332098"/>
              <a:ext cx="415498" cy="369332"/>
            </a:xfrm>
            <a:prstGeom prst="rect">
              <a:avLst/>
            </a:prstGeom>
          </p:spPr>
          <p:txBody>
            <a:bodyPr wrap="none">
              <a:spAutoFit/>
            </a:bodyPr>
            <a:lstStyle/>
            <a:p>
              <a:r>
                <a:rPr lang="en-US" dirty="0"/>
                <a:t>♂</a:t>
              </a:r>
            </a:p>
          </p:txBody>
        </p:sp>
        <p:sp>
          <p:nvSpPr>
            <p:cNvPr id="358" name="Rectangle 357"/>
            <p:cNvSpPr/>
            <p:nvPr/>
          </p:nvSpPr>
          <p:spPr>
            <a:xfrm>
              <a:off x="2723371" y="4332098"/>
              <a:ext cx="415498" cy="369332"/>
            </a:xfrm>
            <a:prstGeom prst="rect">
              <a:avLst/>
            </a:prstGeom>
          </p:spPr>
          <p:txBody>
            <a:bodyPr wrap="none">
              <a:spAutoFit/>
            </a:bodyPr>
            <a:lstStyle/>
            <a:p>
              <a:r>
                <a:rPr lang="en-US" dirty="0"/>
                <a:t>♀</a:t>
              </a:r>
            </a:p>
          </p:txBody>
        </p:sp>
      </p:grpSp>
      <p:sp>
        <p:nvSpPr>
          <p:cNvPr id="244" name="Rectangle 243"/>
          <p:cNvSpPr/>
          <p:nvPr/>
        </p:nvSpPr>
        <p:spPr>
          <a:xfrm>
            <a:off x="4090114" y="4193140"/>
            <a:ext cx="669855" cy="2509562"/>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ectangle 244"/>
          <p:cNvSpPr/>
          <p:nvPr/>
        </p:nvSpPr>
        <p:spPr>
          <a:xfrm>
            <a:off x="4906915" y="4193140"/>
            <a:ext cx="420105" cy="2509562"/>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1622637" y="1452950"/>
            <a:ext cx="8025458" cy="2320222"/>
            <a:chOff x="98637" y="1573894"/>
            <a:chExt cx="8025458" cy="2320222"/>
          </a:xfrm>
        </p:grpSpPr>
        <p:grpSp>
          <p:nvGrpSpPr>
            <p:cNvPr id="47" name="Group 46"/>
            <p:cNvGrpSpPr/>
            <p:nvPr/>
          </p:nvGrpSpPr>
          <p:grpSpPr>
            <a:xfrm>
              <a:off x="98637" y="1611624"/>
              <a:ext cx="8025458" cy="2282492"/>
              <a:chOff x="98637" y="1611624"/>
              <a:chExt cx="8025458" cy="2282492"/>
            </a:xfrm>
          </p:grpSpPr>
          <p:grpSp>
            <p:nvGrpSpPr>
              <p:cNvPr id="40" name="Group 39"/>
              <p:cNvGrpSpPr/>
              <p:nvPr/>
            </p:nvGrpSpPr>
            <p:grpSpPr>
              <a:xfrm>
                <a:off x="98637" y="1611624"/>
                <a:ext cx="8025458" cy="2282492"/>
                <a:chOff x="98637" y="1611624"/>
                <a:chExt cx="8025458" cy="2282492"/>
              </a:xfrm>
            </p:grpSpPr>
            <p:sp>
              <p:nvSpPr>
                <p:cNvPr id="44" name="Oval 43"/>
                <p:cNvSpPr/>
                <p:nvPr/>
              </p:nvSpPr>
              <p:spPr>
                <a:xfrm flipH="1">
                  <a:off x="2692091" y="3147881"/>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658763" y="1628160"/>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15" name="TextBox 14"/>
                <p:cNvSpPr txBox="1"/>
                <p:nvPr/>
              </p:nvSpPr>
              <p:spPr>
                <a:xfrm>
                  <a:off x="2658763" y="2150852"/>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3</a:t>
                  </a:r>
                </a:p>
              </p:txBody>
            </p:sp>
            <p:sp>
              <p:nvSpPr>
                <p:cNvPr id="16" name="TextBox 15"/>
                <p:cNvSpPr txBox="1"/>
                <p:nvPr/>
              </p:nvSpPr>
              <p:spPr>
                <a:xfrm>
                  <a:off x="2658763" y="2417355"/>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4</a:t>
                  </a:r>
                </a:p>
              </p:txBody>
            </p:sp>
            <p:sp>
              <p:nvSpPr>
                <p:cNvPr id="17" name="TextBox 16"/>
                <p:cNvSpPr txBox="1"/>
                <p:nvPr/>
              </p:nvSpPr>
              <p:spPr>
                <a:xfrm>
                  <a:off x="2658763" y="2687321"/>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5</a:t>
                  </a:r>
                </a:p>
              </p:txBody>
            </p:sp>
            <p:sp>
              <p:nvSpPr>
                <p:cNvPr id="18" name="TextBox 17"/>
                <p:cNvSpPr txBox="1"/>
                <p:nvPr/>
              </p:nvSpPr>
              <p:spPr>
                <a:xfrm>
                  <a:off x="2658763" y="2953483"/>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6</a:t>
                  </a:r>
                </a:p>
              </p:txBody>
            </p:sp>
            <p:sp>
              <p:nvSpPr>
                <p:cNvPr id="19" name="TextBox 18"/>
                <p:cNvSpPr txBox="1"/>
                <p:nvPr/>
              </p:nvSpPr>
              <p:spPr>
                <a:xfrm>
                  <a:off x="2658763" y="1878235"/>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grpSp>
              <p:nvGrpSpPr>
                <p:cNvPr id="14" name="Group 13"/>
                <p:cNvGrpSpPr/>
                <p:nvPr/>
              </p:nvGrpSpPr>
              <p:grpSpPr>
                <a:xfrm>
                  <a:off x="2937942" y="1623050"/>
                  <a:ext cx="230459" cy="1690033"/>
                  <a:chOff x="3041622" y="1623050"/>
                  <a:chExt cx="230459" cy="1690033"/>
                </a:xfrm>
              </p:grpSpPr>
              <p:sp>
                <p:nvSpPr>
                  <p:cNvPr id="45" name="Oval 44"/>
                  <p:cNvSpPr/>
                  <p:nvPr/>
                </p:nvSpPr>
                <p:spPr>
                  <a:xfrm flipH="1">
                    <a:off x="3070028" y="3147881"/>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3041622" y="1623050"/>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1</a:t>
                    </a:r>
                  </a:p>
                </p:txBody>
              </p:sp>
              <p:sp>
                <p:nvSpPr>
                  <p:cNvPr id="21" name="TextBox 20"/>
                  <p:cNvSpPr txBox="1"/>
                  <p:nvPr/>
                </p:nvSpPr>
                <p:spPr>
                  <a:xfrm>
                    <a:off x="3041622" y="2164752"/>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3</a:t>
                    </a:r>
                  </a:p>
                </p:txBody>
              </p:sp>
              <p:sp>
                <p:nvSpPr>
                  <p:cNvPr id="22" name="TextBox 21"/>
                  <p:cNvSpPr txBox="1"/>
                  <p:nvPr/>
                </p:nvSpPr>
                <p:spPr>
                  <a:xfrm>
                    <a:off x="3041622" y="2431255"/>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4</a:t>
                    </a:r>
                  </a:p>
                </p:txBody>
              </p:sp>
              <p:sp>
                <p:nvSpPr>
                  <p:cNvPr id="23" name="TextBox 22"/>
                  <p:cNvSpPr txBox="1"/>
                  <p:nvPr/>
                </p:nvSpPr>
                <p:spPr>
                  <a:xfrm>
                    <a:off x="3041622" y="2701221"/>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5</a:t>
                    </a:r>
                  </a:p>
                </p:txBody>
              </p:sp>
              <p:sp>
                <p:nvSpPr>
                  <p:cNvPr id="24" name="TextBox 23"/>
                  <p:cNvSpPr txBox="1"/>
                  <p:nvPr/>
                </p:nvSpPr>
                <p:spPr>
                  <a:xfrm>
                    <a:off x="3041622" y="2967383"/>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6</a:t>
                    </a:r>
                  </a:p>
                </p:txBody>
              </p:sp>
              <p:sp>
                <p:nvSpPr>
                  <p:cNvPr id="25" name="TextBox 24"/>
                  <p:cNvSpPr txBox="1"/>
                  <p:nvPr/>
                </p:nvSpPr>
                <p:spPr>
                  <a:xfrm>
                    <a:off x="3041622" y="1892135"/>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2</a:t>
                    </a:r>
                  </a:p>
                </p:txBody>
              </p:sp>
            </p:grpSp>
            <p:sp>
              <p:nvSpPr>
                <p:cNvPr id="216" name="TextBox 215"/>
                <p:cNvSpPr txBox="1"/>
                <p:nvPr/>
              </p:nvSpPr>
              <p:spPr>
                <a:xfrm>
                  <a:off x="98637" y="2286035"/>
                  <a:ext cx="2163197" cy="369332"/>
                </a:xfrm>
                <a:prstGeom prst="rect">
                  <a:avLst/>
                </a:prstGeom>
                <a:noFill/>
              </p:spPr>
              <p:txBody>
                <a:bodyPr wrap="none" rtlCol="0">
                  <a:spAutoFit/>
                </a:bodyPr>
                <a:lstStyle/>
                <a:p>
                  <a:r>
                    <a:rPr lang="en-US" dirty="0"/>
                    <a:t>With 1 chromosome:</a:t>
                  </a:r>
                </a:p>
              </p:txBody>
            </p:sp>
            <p:grpSp>
              <p:nvGrpSpPr>
                <p:cNvPr id="28" name="Group 27"/>
                <p:cNvGrpSpPr/>
                <p:nvPr/>
              </p:nvGrpSpPr>
              <p:grpSpPr>
                <a:xfrm>
                  <a:off x="3496390" y="1611624"/>
                  <a:ext cx="230459" cy="1690033"/>
                  <a:chOff x="3736528" y="1620178"/>
                  <a:chExt cx="230459" cy="1690033"/>
                </a:xfrm>
              </p:grpSpPr>
              <p:sp>
                <p:nvSpPr>
                  <p:cNvPr id="86" name="Oval 85"/>
                  <p:cNvSpPr/>
                  <p:nvPr/>
                </p:nvSpPr>
                <p:spPr>
                  <a:xfrm flipH="1">
                    <a:off x="3764934" y="314500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3736528" y="1620178"/>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88" name="TextBox 87"/>
                  <p:cNvSpPr txBox="1"/>
                  <p:nvPr/>
                </p:nvSpPr>
                <p:spPr>
                  <a:xfrm>
                    <a:off x="3736528" y="2161880"/>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89" name="TextBox 88"/>
                  <p:cNvSpPr txBox="1"/>
                  <p:nvPr/>
                </p:nvSpPr>
                <p:spPr>
                  <a:xfrm>
                    <a:off x="3736528" y="2428383"/>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90" name="TextBox 89"/>
                  <p:cNvSpPr txBox="1"/>
                  <p:nvPr/>
                </p:nvSpPr>
                <p:spPr>
                  <a:xfrm>
                    <a:off x="3736528" y="2698349"/>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91" name="TextBox 90"/>
                  <p:cNvSpPr txBox="1"/>
                  <p:nvPr/>
                </p:nvSpPr>
                <p:spPr>
                  <a:xfrm>
                    <a:off x="3736528" y="2964511"/>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92" name="TextBox 91"/>
                  <p:cNvSpPr txBox="1"/>
                  <p:nvPr/>
                </p:nvSpPr>
                <p:spPr>
                  <a:xfrm>
                    <a:off x="3736528" y="1889263"/>
                    <a:ext cx="230459" cy="276999"/>
                  </a:xfrm>
                  <a:prstGeom prst="rect">
                    <a:avLst/>
                  </a:prstGeom>
                  <a:solidFill>
                    <a:srgbClr val="EDFF93"/>
                  </a:solidFill>
                </p:spPr>
                <p:txBody>
                  <a:bodyPr wrap="square" lIns="0" tIns="0" rIns="0" bIns="0" rtlCol="0">
                    <a:spAutoFit/>
                  </a:bodyPr>
                  <a:lstStyle/>
                  <a:p>
                    <a:pPr algn="ctr"/>
                    <a:r>
                      <a:rPr lang="en-US" dirty="0"/>
                      <a:t>2</a:t>
                    </a:r>
                  </a:p>
                </p:txBody>
              </p:sp>
            </p:grpSp>
            <p:grpSp>
              <p:nvGrpSpPr>
                <p:cNvPr id="30" name="Group 29"/>
                <p:cNvGrpSpPr/>
                <p:nvPr/>
              </p:nvGrpSpPr>
              <p:grpSpPr>
                <a:xfrm>
                  <a:off x="4870839" y="1656428"/>
                  <a:ext cx="3253256" cy="1633140"/>
                  <a:chOff x="4697955" y="1645656"/>
                  <a:chExt cx="3253256" cy="1633140"/>
                </a:xfrm>
              </p:grpSpPr>
              <p:sp>
                <p:nvSpPr>
                  <p:cNvPr id="26" name="TextBox 25"/>
                  <p:cNvSpPr txBox="1"/>
                  <p:nvPr/>
                </p:nvSpPr>
                <p:spPr>
                  <a:xfrm>
                    <a:off x="4697955" y="1650681"/>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33" name="TextBox 32"/>
                  <p:cNvSpPr txBox="1"/>
                  <p:nvPr/>
                </p:nvSpPr>
                <p:spPr>
                  <a:xfrm>
                    <a:off x="4697955" y="2193813"/>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3</a:t>
                    </a:r>
                  </a:p>
                </p:txBody>
              </p:sp>
              <p:sp>
                <p:nvSpPr>
                  <p:cNvPr id="34" name="TextBox 33"/>
                  <p:cNvSpPr txBox="1"/>
                  <p:nvPr/>
                </p:nvSpPr>
                <p:spPr>
                  <a:xfrm>
                    <a:off x="4697955" y="2461666"/>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4</a:t>
                    </a:r>
                  </a:p>
                </p:txBody>
              </p:sp>
              <p:sp>
                <p:nvSpPr>
                  <p:cNvPr id="37" name="TextBox 36"/>
                  <p:cNvSpPr txBox="1"/>
                  <p:nvPr/>
                </p:nvSpPr>
                <p:spPr>
                  <a:xfrm>
                    <a:off x="4697955" y="1923878"/>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2</a:t>
                    </a:r>
                  </a:p>
                </p:txBody>
              </p:sp>
              <p:sp>
                <p:nvSpPr>
                  <p:cNvPr id="63" name="TextBox 62"/>
                  <p:cNvSpPr txBox="1"/>
                  <p:nvPr/>
                </p:nvSpPr>
                <p:spPr>
                  <a:xfrm>
                    <a:off x="4697955" y="2726676"/>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5</a:t>
                    </a:r>
                  </a:p>
                </p:txBody>
              </p:sp>
              <p:sp>
                <p:nvSpPr>
                  <p:cNvPr id="64" name="TextBox 63"/>
                  <p:cNvSpPr txBox="1"/>
                  <p:nvPr/>
                </p:nvSpPr>
                <p:spPr>
                  <a:xfrm>
                    <a:off x="4697955" y="2992838"/>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6</a:t>
                    </a:r>
                  </a:p>
                </p:txBody>
              </p:sp>
              <p:grpSp>
                <p:nvGrpSpPr>
                  <p:cNvPr id="2" name="Group 1"/>
                  <p:cNvGrpSpPr/>
                  <p:nvPr/>
                </p:nvGrpSpPr>
                <p:grpSpPr>
                  <a:xfrm>
                    <a:off x="5419020" y="1650627"/>
                    <a:ext cx="230459" cy="1619156"/>
                    <a:chOff x="7061553" y="1641214"/>
                    <a:chExt cx="230459" cy="1619156"/>
                  </a:xfrm>
                </p:grpSpPr>
                <p:sp>
                  <p:nvSpPr>
                    <p:cNvPr id="124" name="TextBox 123"/>
                    <p:cNvSpPr txBox="1"/>
                    <p:nvPr/>
                  </p:nvSpPr>
                  <p:spPr>
                    <a:xfrm>
                      <a:off x="7061553" y="1641214"/>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125" name="TextBox 124"/>
                    <p:cNvSpPr txBox="1"/>
                    <p:nvPr/>
                  </p:nvSpPr>
                  <p:spPr>
                    <a:xfrm>
                      <a:off x="7061553" y="2184346"/>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3</a:t>
                      </a:r>
                    </a:p>
                  </p:txBody>
                </p:sp>
                <p:sp>
                  <p:nvSpPr>
                    <p:cNvPr id="126" name="TextBox 125"/>
                    <p:cNvSpPr txBox="1"/>
                    <p:nvPr/>
                  </p:nvSpPr>
                  <p:spPr>
                    <a:xfrm>
                      <a:off x="7061553" y="2452199"/>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4</a:t>
                      </a:r>
                    </a:p>
                  </p:txBody>
                </p:sp>
                <p:sp>
                  <p:nvSpPr>
                    <p:cNvPr id="127" name="TextBox 126"/>
                    <p:cNvSpPr txBox="1"/>
                    <p:nvPr/>
                  </p:nvSpPr>
                  <p:spPr>
                    <a:xfrm>
                      <a:off x="7061553" y="1914411"/>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sp>
                  <p:nvSpPr>
                    <p:cNvPr id="128" name="TextBox 127"/>
                    <p:cNvSpPr txBox="1"/>
                    <p:nvPr/>
                  </p:nvSpPr>
                  <p:spPr>
                    <a:xfrm>
                      <a:off x="7061553" y="2717209"/>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5</a:t>
                      </a:r>
                    </a:p>
                  </p:txBody>
                </p:sp>
                <p:sp>
                  <p:nvSpPr>
                    <p:cNvPr id="129" name="TextBox 128"/>
                    <p:cNvSpPr txBox="1"/>
                    <p:nvPr/>
                  </p:nvSpPr>
                  <p:spPr>
                    <a:xfrm>
                      <a:off x="7061553" y="2983371"/>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6</a:t>
                      </a:r>
                    </a:p>
                  </p:txBody>
                </p:sp>
              </p:grpSp>
              <p:grpSp>
                <p:nvGrpSpPr>
                  <p:cNvPr id="3" name="Group 2"/>
                  <p:cNvGrpSpPr/>
                  <p:nvPr/>
                </p:nvGrpSpPr>
                <p:grpSpPr>
                  <a:xfrm>
                    <a:off x="6142729" y="1652088"/>
                    <a:ext cx="230459" cy="1619156"/>
                    <a:chOff x="7366052" y="1641214"/>
                    <a:chExt cx="230459" cy="1619156"/>
                  </a:xfrm>
                </p:grpSpPr>
                <p:sp>
                  <p:nvSpPr>
                    <p:cNvPr id="133" name="TextBox 132"/>
                    <p:cNvSpPr txBox="1"/>
                    <p:nvPr/>
                  </p:nvSpPr>
                  <p:spPr>
                    <a:xfrm>
                      <a:off x="7366052" y="1641214"/>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134" name="TextBox 133"/>
                    <p:cNvSpPr txBox="1"/>
                    <p:nvPr/>
                  </p:nvSpPr>
                  <p:spPr>
                    <a:xfrm>
                      <a:off x="7366052" y="2184346"/>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3</a:t>
                      </a:r>
                    </a:p>
                  </p:txBody>
                </p:sp>
                <p:sp>
                  <p:nvSpPr>
                    <p:cNvPr id="135" name="TextBox 134"/>
                    <p:cNvSpPr txBox="1"/>
                    <p:nvPr/>
                  </p:nvSpPr>
                  <p:spPr>
                    <a:xfrm>
                      <a:off x="7366052" y="2452199"/>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4</a:t>
                      </a:r>
                    </a:p>
                  </p:txBody>
                </p:sp>
                <p:sp>
                  <p:nvSpPr>
                    <p:cNvPr id="136" name="TextBox 135"/>
                    <p:cNvSpPr txBox="1"/>
                    <p:nvPr/>
                  </p:nvSpPr>
                  <p:spPr>
                    <a:xfrm>
                      <a:off x="7366052" y="1914411"/>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2</a:t>
                      </a:r>
                    </a:p>
                  </p:txBody>
                </p:sp>
                <p:sp>
                  <p:nvSpPr>
                    <p:cNvPr id="137" name="TextBox 136"/>
                    <p:cNvSpPr txBox="1"/>
                    <p:nvPr/>
                  </p:nvSpPr>
                  <p:spPr>
                    <a:xfrm>
                      <a:off x="7366052" y="2717209"/>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5</a:t>
                      </a:r>
                    </a:p>
                  </p:txBody>
                </p:sp>
                <p:sp>
                  <p:nvSpPr>
                    <p:cNvPr id="138" name="TextBox 137"/>
                    <p:cNvSpPr txBox="1"/>
                    <p:nvPr/>
                  </p:nvSpPr>
                  <p:spPr>
                    <a:xfrm>
                      <a:off x="7366052" y="2983371"/>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6</a:t>
                      </a:r>
                    </a:p>
                  </p:txBody>
                </p:sp>
              </p:grpSp>
              <p:grpSp>
                <p:nvGrpSpPr>
                  <p:cNvPr id="4" name="Group 3"/>
                  <p:cNvGrpSpPr/>
                  <p:nvPr/>
                </p:nvGrpSpPr>
                <p:grpSpPr>
                  <a:xfrm>
                    <a:off x="6812099" y="1645656"/>
                    <a:ext cx="230459" cy="1619156"/>
                    <a:chOff x="7670551" y="1641214"/>
                    <a:chExt cx="230459" cy="1619156"/>
                  </a:xfrm>
                </p:grpSpPr>
                <p:sp>
                  <p:nvSpPr>
                    <p:cNvPr id="142" name="TextBox 141"/>
                    <p:cNvSpPr txBox="1"/>
                    <p:nvPr/>
                  </p:nvSpPr>
                  <p:spPr>
                    <a:xfrm>
                      <a:off x="7670551" y="1641214"/>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143" name="TextBox 142"/>
                    <p:cNvSpPr txBox="1"/>
                    <p:nvPr/>
                  </p:nvSpPr>
                  <p:spPr>
                    <a:xfrm>
                      <a:off x="7670551" y="2184346"/>
                      <a:ext cx="230459" cy="276999"/>
                    </a:xfrm>
                    <a:prstGeom prst="rect">
                      <a:avLst/>
                    </a:prstGeom>
                    <a:solidFill>
                      <a:srgbClr val="D99694"/>
                    </a:solidFill>
                  </p:spPr>
                  <p:txBody>
                    <a:bodyPr wrap="square" lIns="0" tIns="0" rIns="0" bIns="0" rtlCol="0">
                      <a:spAutoFit/>
                    </a:bodyPr>
                    <a:lstStyle/>
                    <a:p>
                      <a:pPr algn="ctr"/>
                      <a:r>
                        <a:rPr lang="en-US" dirty="0"/>
                        <a:t>3</a:t>
                      </a:r>
                    </a:p>
                  </p:txBody>
                </p:sp>
                <p:sp>
                  <p:nvSpPr>
                    <p:cNvPr id="144" name="TextBox 143"/>
                    <p:cNvSpPr txBox="1"/>
                    <p:nvPr/>
                  </p:nvSpPr>
                  <p:spPr>
                    <a:xfrm>
                      <a:off x="7670551" y="2452199"/>
                      <a:ext cx="230459" cy="276999"/>
                    </a:xfrm>
                    <a:prstGeom prst="rect">
                      <a:avLst/>
                    </a:prstGeom>
                    <a:solidFill>
                      <a:srgbClr val="D99694"/>
                    </a:solidFill>
                  </p:spPr>
                  <p:txBody>
                    <a:bodyPr wrap="square" lIns="0" tIns="0" rIns="0" bIns="0" rtlCol="0">
                      <a:spAutoFit/>
                    </a:bodyPr>
                    <a:lstStyle/>
                    <a:p>
                      <a:pPr algn="ctr"/>
                      <a:r>
                        <a:rPr lang="en-US" dirty="0"/>
                        <a:t>4</a:t>
                      </a:r>
                    </a:p>
                  </p:txBody>
                </p:sp>
                <p:sp>
                  <p:nvSpPr>
                    <p:cNvPr id="145" name="TextBox 144"/>
                    <p:cNvSpPr txBox="1"/>
                    <p:nvPr/>
                  </p:nvSpPr>
                  <p:spPr>
                    <a:xfrm>
                      <a:off x="7670551" y="1914411"/>
                      <a:ext cx="230459" cy="276999"/>
                    </a:xfrm>
                    <a:prstGeom prst="rect">
                      <a:avLst/>
                    </a:prstGeom>
                    <a:solidFill>
                      <a:srgbClr val="D99694"/>
                    </a:solidFill>
                  </p:spPr>
                  <p:txBody>
                    <a:bodyPr wrap="square" lIns="0" tIns="0" rIns="0" bIns="0" rtlCol="0">
                      <a:spAutoFit/>
                    </a:bodyPr>
                    <a:lstStyle/>
                    <a:p>
                      <a:pPr algn="ctr"/>
                      <a:r>
                        <a:rPr lang="en-US" dirty="0"/>
                        <a:t>2</a:t>
                      </a:r>
                    </a:p>
                  </p:txBody>
                </p:sp>
                <p:sp>
                  <p:nvSpPr>
                    <p:cNvPr id="146" name="TextBox 145"/>
                    <p:cNvSpPr txBox="1"/>
                    <p:nvPr/>
                  </p:nvSpPr>
                  <p:spPr>
                    <a:xfrm>
                      <a:off x="7670551" y="2717209"/>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5</a:t>
                      </a:r>
                    </a:p>
                  </p:txBody>
                </p:sp>
                <p:sp>
                  <p:nvSpPr>
                    <p:cNvPr id="147" name="TextBox 146"/>
                    <p:cNvSpPr txBox="1"/>
                    <p:nvPr/>
                  </p:nvSpPr>
                  <p:spPr>
                    <a:xfrm>
                      <a:off x="7670551" y="2983371"/>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6</a:t>
                      </a:r>
                    </a:p>
                  </p:txBody>
                </p:sp>
              </p:grpSp>
              <p:grpSp>
                <p:nvGrpSpPr>
                  <p:cNvPr id="5" name="Group 4"/>
                  <p:cNvGrpSpPr/>
                  <p:nvPr/>
                </p:nvGrpSpPr>
                <p:grpSpPr>
                  <a:xfrm>
                    <a:off x="7490293" y="1652088"/>
                    <a:ext cx="230459" cy="1619156"/>
                    <a:chOff x="7975050" y="1641214"/>
                    <a:chExt cx="230459" cy="1619156"/>
                  </a:xfrm>
                </p:grpSpPr>
                <p:sp>
                  <p:nvSpPr>
                    <p:cNvPr id="151" name="TextBox 150"/>
                    <p:cNvSpPr txBox="1"/>
                    <p:nvPr/>
                  </p:nvSpPr>
                  <p:spPr>
                    <a:xfrm>
                      <a:off x="7975050" y="1641214"/>
                      <a:ext cx="230459" cy="276999"/>
                    </a:xfrm>
                    <a:prstGeom prst="rect">
                      <a:avLst/>
                    </a:prstGeom>
                    <a:solidFill>
                      <a:schemeClr val="accent2">
                        <a:lumMod val="60000"/>
                        <a:lumOff val="40000"/>
                      </a:schemeClr>
                    </a:solidFill>
                  </p:spPr>
                  <p:txBody>
                    <a:bodyPr wrap="square" lIns="0" tIns="0" rIns="0" bIns="0" rtlCol="0">
                      <a:spAutoFit/>
                    </a:bodyPr>
                    <a:lstStyle/>
                    <a:p>
                      <a:pPr algn="ctr"/>
                      <a:r>
                        <a:rPr lang="en-US" dirty="0"/>
                        <a:t>1</a:t>
                      </a:r>
                    </a:p>
                  </p:txBody>
                </p:sp>
                <p:sp>
                  <p:nvSpPr>
                    <p:cNvPr id="152" name="TextBox 151"/>
                    <p:cNvSpPr txBox="1"/>
                    <p:nvPr/>
                  </p:nvSpPr>
                  <p:spPr>
                    <a:xfrm>
                      <a:off x="7975050" y="2184346"/>
                      <a:ext cx="230459" cy="276999"/>
                    </a:xfrm>
                    <a:prstGeom prst="rect">
                      <a:avLst/>
                    </a:prstGeom>
                    <a:solidFill>
                      <a:srgbClr val="D99694"/>
                    </a:solidFill>
                  </p:spPr>
                  <p:txBody>
                    <a:bodyPr wrap="square" lIns="0" tIns="0" rIns="0" bIns="0" rtlCol="0">
                      <a:spAutoFit/>
                    </a:bodyPr>
                    <a:lstStyle/>
                    <a:p>
                      <a:pPr algn="ctr"/>
                      <a:r>
                        <a:rPr lang="en-US" dirty="0"/>
                        <a:t>3</a:t>
                      </a:r>
                    </a:p>
                  </p:txBody>
                </p:sp>
                <p:sp>
                  <p:nvSpPr>
                    <p:cNvPr id="153" name="TextBox 152"/>
                    <p:cNvSpPr txBox="1"/>
                    <p:nvPr/>
                  </p:nvSpPr>
                  <p:spPr>
                    <a:xfrm>
                      <a:off x="7975050" y="2452199"/>
                      <a:ext cx="230459" cy="276999"/>
                    </a:xfrm>
                    <a:prstGeom prst="rect">
                      <a:avLst/>
                    </a:prstGeom>
                    <a:solidFill>
                      <a:srgbClr val="D99694"/>
                    </a:solidFill>
                  </p:spPr>
                  <p:txBody>
                    <a:bodyPr wrap="square" lIns="0" tIns="0" rIns="0" bIns="0" rtlCol="0">
                      <a:spAutoFit/>
                    </a:bodyPr>
                    <a:lstStyle/>
                    <a:p>
                      <a:pPr algn="ctr"/>
                      <a:r>
                        <a:rPr lang="en-US" dirty="0"/>
                        <a:t>4</a:t>
                      </a:r>
                    </a:p>
                  </p:txBody>
                </p:sp>
                <p:sp>
                  <p:nvSpPr>
                    <p:cNvPr id="154" name="TextBox 153"/>
                    <p:cNvSpPr txBox="1"/>
                    <p:nvPr/>
                  </p:nvSpPr>
                  <p:spPr>
                    <a:xfrm>
                      <a:off x="7975050" y="1914411"/>
                      <a:ext cx="230459" cy="276999"/>
                    </a:xfrm>
                    <a:prstGeom prst="rect">
                      <a:avLst/>
                    </a:prstGeom>
                    <a:solidFill>
                      <a:srgbClr val="D99694"/>
                    </a:solidFill>
                  </p:spPr>
                  <p:txBody>
                    <a:bodyPr wrap="square" lIns="0" tIns="0" rIns="0" bIns="0" rtlCol="0">
                      <a:spAutoFit/>
                    </a:bodyPr>
                    <a:lstStyle/>
                    <a:p>
                      <a:pPr algn="ctr"/>
                      <a:r>
                        <a:rPr lang="en-US" dirty="0"/>
                        <a:t>2</a:t>
                      </a:r>
                    </a:p>
                  </p:txBody>
                </p:sp>
                <p:sp>
                  <p:nvSpPr>
                    <p:cNvPr id="155" name="TextBox 154"/>
                    <p:cNvSpPr txBox="1"/>
                    <p:nvPr/>
                  </p:nvSpPr>
                  <p:spPr>
                    <a:xfrm>
                      <a:off x="7975050" y="2717209"/>
                      <a:ext cx="230459" cy="276999"/>
                    </a:xfrm>
                    <a:prstGeom prst="rect">
                      <a:avLst/>
                    </a:prstGeom>
                    <a:solidFill>
                      <a:srgbClr val="D99694"/>
                    </a:solidFill>
                  </p:spPr>
                  <p:txBody>
                    <a:bodyPr wrap="square" lIns="0" tIns="0" rIns="0" bIns="0" rtlCol="0">
                      <a:spAutoFit/>
                    </a:bodyPr>
                    <a:lstStyle/>
                    <a:p>
                      <a:pPr algn="ctr"/>
                      <a:r>
                        <a:rPr lang="en-US" dirty="0"/>
                        <a:t>5</a:t>
                      </a:r>
                    </a:p>
                  </p:txBody>
                </p:sp>
                <p:sp>
                  <p:nvSpPr>
                    <p:cNvPr id="156" name="TextBox 155"/>
                    <p:cNvSpPr txBox="1"/>
                    <p:nvPr/>
                  </p:nvSpPr>
                  <p:spPr>
                    <a:xfrm>
                      <a:off x="7975050" y="2983371"/>
                      <a:ext cx="230459" cy="276999"/>
                    </a:xfrm>
                    <a:prstGeom prst="rect">
                      <a:avLst/>
                    </a:prstGeom>
                    <a:solidFill>
                      <a:schemeClr val="accent3">
                        <a:lumMod val="60000"/>
                        <a:lumOff val="40000"/>
                      </a:schemeClr>
                    </a:solidFill>
                  </p:spPr>
                  <p:txBody>
                    <a:bodyPr wrap="square" lIns="0" tIns="0" rIns="0" bIns="0" rtlCol="0">
                      <a:spAutoFit/>
                    </a:bodyPr>
                    <a:lstStyle/>
                    <a:p>
                      <a:pPr algn="ctr"/>
                      <a:r>
                        <a:rPr lang="en-US" dirty="0"/>
                        <a:t>6</a:t>
                      </a:r>
                    </a:p>
                  </p:txBody>
                </p:sp>
              </p:grpSp>
              <p:grpSp>
                <p:nvGrpSpPr>
                  <p:cNvPr id="7" name="Group 6"/>
                  <p:cNvGrpSpPr/>
                  <p:nvPr/>
                </p:nvGrpSpPr>
                <p:grpSpPr>
                  <a:xfrm>
                    <a:off x="4928414" y="1652000"/>
                    <a:ext cx="230459" cy="1621332"/>
                    <a:chOff x="5804013" y="1628201"/>
                    <a:chExt cx="230459" cy="1621332"/>
                  </a:xfrm>
                </p:grpSpPr>
                <p:sp>
                  <p:nvSpPr>
                    <p:cNvPr id="93" name="TextBox 92"/>
                    <p:cNvSpPr txBox="1"/>
                    <p:nvPr/>
                  </p:nvSpPr>
                  <p:spPr>
                    <a:xfrm>
                      <a:off x="5804013" y="162820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94" name="TextBox 93"/>
                    <p:cNvSpPr txBox="1"/>
                    <p:nvPr/>
                  </p:nvSpPr>
                  <p:spPr>
                    <a:xfrm>
                      <a:off x="5804013" y="216990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95" name="TextBox 94"/>
                    <p:cNvSpPr txBox="1"/>
                    <p:nvPr/>
                  </p:nvSpPr>
                  <p:spPr>
                    <a:xfrm>
                      <a:off x="5804013" y="243640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96" name="TextBox 95"/>
                    <p:cNvSpPr txBox="1"/>
                    <p:nvPr/>
                  </p:nvSpPr>
                  <p:spPr>
                    <a:xfrm>
                      <a:off x="5804013" y="2706372"/>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97" name="TextBox 96"/>
                    <p:cNvSpPr txBox="1"/>
                    <p:nvPr/>
                  </p:nvSpPr>
                  <p:spPr>
                    <a:xfrm>
                      <a:off x="5804013" y="2972534"/>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98" name="TextBox 97"/>
                    <p:cNvSpPr txBox="1"/>
                    <p:nvPr/>
                  </p:nvSpPr>
                  <p:spPr>
                    <a:xfrm>
                      <a:off x="5804013" y="1897286"/>
                      <a:ext cx="230459" cy="276999"/>
                    </a:xfrm>
                    <a:prstGeom prst="rect">
                      <a:avLst/>
                    </a:prstGeom>
                    <a:solidFill>
                      <a:srgbClr val="EDFF93"/>
                    </a:solidFill>
                  </p:spPr>
                  <p:txBody>
                    <a:bodyPr wrap="square" lIns="0" tIns="0" rIns="0" bIns="0" rtlCol="0">
                      <a:spAutoFit/>
                    </a:bodyPr>
                    <a:lstStyle/>
                    <a:p>
                      <a:pPr algn="ctr"/>
                      <a:r>
                        <a:rPr lang="en-US" dirty="0"/>
                        <a:t>2</a:t>
                      </a:r>
                    </a:p>
                  </p:txBody>
                </p:sp>
              </p:grpSp>
              <p:grpSp>
                <p:nvGrpSpPr>
                  <p:cNvPr id="105" name="Group 104"/>
                  <p:cNvGrpSpPr/>
                  <p:nvPr/>
                </p:nvGrpSpPr>
                <p:grpSpPr>
                  <a:xfrm>
                    <a:off x="5649479" y="1648451"/>
                    <a:ext cx="230459" cy="1621332"/>
                    <a:chOff x="5804013" y="1628201"/>
                    <a:chExt cx="230459" cy="1621332"/>
                  </a:xfrm>
                </p:grpSpPr>
                <p:sp>
                  <p:nvSpPr>
                    <p:cNvPr id="106" name="TextBox 105"/>
                    <p:cNvSpPr txBox="1"/>
                    <p:nvPr/>
                  </p:nvSpPr>
                  <p:spPr>
                    <a:xfrm>
                      <a:off x="5804013" y="162820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107" name="TextBox 106"/>
                    <p:cNvSpPr txBox="1"/>
                    <p:nvPr/>
                  </p:nvSpPr>
                  <p:spPr>
                    <a:xfrm>
                      <a:off x="5804013" y="216990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108" name="TextBox 107"/>
                    <p:cNvSpPr txBox="1"/>
                    <p:nvPr/>
                  </p:nvSpPr>
                  <p:spPr>
                    <a:xfrm>
                      <a:off x="5804013" y="243640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109" name="TextBox 108"/>
                    <p:cNvSpPr txBox="1"/>
                    <p:nvPr/>
                  </p:nvSpPr>
                  <p:spPr>
                    <a:xfrm>
                      <a:off x="5804013" y="2706372"/>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110" name="TextBox 109"/>
                    <p:cNvSpPr txBox="1"/>
                    <p:nvPr/>
                  </p:nvSpPr>
                  <p:spPr>
                    <a:xfrm>
                      <a:off x="5804013" y="2972534"/>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111" name="TextBox 110"/>
                    <p:cNvSpPr txBox="1"/>
                    <p:nvPr/>
                  </p:nvSpPr>
                  <p:spPr>
                    <a:xfrm>
                      <a:off x="5804013" y="1897286"/>
                      <a:ext cx="230459" cy="276999"/>
                    </a:xfrm>
                    <a:prstGeom prst="rect">
                      <a:avLst/>
                    </a:prstGeom>
                    <a:solidFill>
                      <a:srgbClr val="EDFF93"/>
                    </a:solidFill>
                  </p:spPr>
                  <p:txBody>
                    <a:bodyPr wrap="square" lIns="0" tIns="0" rIns="0" bIns="0" rtlCol="0">
                      <a:spAutoFit/>
                    </a:bodyPr>
                    <a:lstStyle/>
                    <a:p>
                      <a:pPr algn="ctr"/>
                      <a:r>
                        <a:rPr lang="en-US" dirty="0"/>
                        <a:t>2</a:t>
                      </a:r>
                    </a:p>
                  </p:txBody>
                </p:sp>
              </p:grpSp>
              <p:grpSp>
                <p:nvGrpSpPr>
                  <p:cNvPr id="112" name="Group 111"/>
                  <p:cNvGrpSpPr/>
                  <p:nvPr/>
                </p:nvGrpSpPr>
                <p:grpSpPr>
                  <a:xfrm>
                    <a:off x="6373188" y="1657464"/>
                    <a:ext cx="230459" cy="1621332"/>
                    <a:chOff x="5804013" y="1628201"/>
                    <a:chExt cx="230459" cy="1621332"/>
                  </a:xfrm>
                </p:grpSpPr>
                <p:sp>
                  <p:nvSpPr>
                    <p:cNvPr id="115" name="TextBox 114"/>
                    <p:cNvSpPr txBox="1"/>
                    <p:nvPr/>
                  </p:nvSpPr>
                  <p:spPr>
                    <a:xfrm>
                      <a:off x="5804013" y="162820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116" name="TextBox 115"/>
                    <p:cNvSpPr txBox="1"/>
                    <p:nvPr/>
                  </p:nvSpPr>
                  <p:spPr>
                    <a:xfrm>
                      <a:off x="5804013" y="216990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117" name="TextBox 116"/>
                    <p:cNvSpPr txBox="1"/>
                    <p:nvPr/>
                  </p:nvSpPr>
                  <p:spPr>
                    <a:xfrm>
                      <a:off x="5804013" y="243640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118" name="TextBox 117"/>
                    <p:cNvSpPr txBox="1"/>
                    <p:nvPr/>
                  </p:nvSpPr>
                  <p:spPr>
                    <a:xfrm>
                      <a:off x="5804013" y="2706372"/>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119" name="TextBox 118"/>
                    <p:cNvSpPr txBox="1"/>
                    <p:nvPr/>
                  </p:nvSpPr>
                  <p:spPr>
                    <a:xfrm>
                      <a:off x="5804013" y="2972534"/>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120" name="TextBox 119"/>
                    <p:cNvSpPr txBox="1"/>
                    <p:nvPr/>
                  </p:nvSpPr>
                  <p:spPr>
                    <a:xfrm>
                      <a:off x="5804013" y="1897286"/>
                      <a:ext cx="230459" cy="276999"/>
                    </a:xfrm>
                    <a:prstGeom prst="rect">
                      <a:avLst/>
                    </a:prstGeom>
                    <a:solidFill>
                      <a:srgbClr val="EDFF93"/>
                    </a:solidFill>
                  </p:spPr>
                  <p:txBody>
                    <a:bodyPr wrap="square" lIns="0" tIns="0" rIns="0" bIns="0" rtlCol="0">
                      <a:spAutoFit/>
                    </a:bodyPr>
                    <a:lstStyle/>
                    <a:p>
                      <a:pPr algn="ctr"/>
                      <a:r>
                        <a:rPr lang="en-US" dirty="0"/>
                        <a:t>2</a:t>
                      </a:r>
                    </a:p>
                  </p:txBody>
                </p:sp>
              </p:grpSp>
              <p:grpSp>
                <p:nvGrpSpPr>
                  <p:cNvPr id="121" name="Group 120"/>
                  <p:cNvGrpSpPr/>
                  <p:nvPr/>
                </p:nvGrpSpPr>
                <p:grpSpPr>
                  <a:xfrm>
                    <a:off x="7045564" y="1645656"/>
                    <a:ext cx="230459" cy="1621332"/>
                    <a:chOff x="5804013" y="1628201"/>
                    <a:chExt cx="230459" cy="1621332"/>
                  </a:xfrm>
                </p:grpSpPr>
                <p:sp>
                  <p:nvSpPr>
                    <p:cNvPr id="122" name="TextBox 121"/>
                    <p:cNvSpPr txBox="1"/>
                    <p:nvPr/>
                  </p:nvSpPr>
                  <p:spPr>
                    <a:xfrm>
                      <a:off x="5804013" y="162820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123" name="TextBox 122"/>
                    <p:cNvSpPr txBox="1"/>
                    <p:nvPr/>
                  </p:nvSpPr>
                  <p:spPr>
                    <a:xfrm>
                      <a:off x="5804013" y="216990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130" name="TextBox 129"/>
                    <p:cNvSpPr txBox="1"/>
                    <p:nvPr/>
                  </p:nvSpPr>
                  <p:spPr>
                    <a:xfrm>
                      <a:off x="5804013" y="243640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131" name="TextBox 130"/>
                    <p:cNvSpPr txBox="1"/>
                    <p:nvPr/>
                  </p:nvSpPr>
                  <p:spPr>
                    <a:xfrm>
                      <a:off x="5804013" y="2706372"/>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132" name="TextBox 131"/>
                    <p:cNvSpPr txBox="1"/>
                    <p:nvPr/>
                  </p:nvSpPr>
                  <p:spPr>
                    <a:xfrm>
                      <a:off x="5804013" y="2972534"/>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139" name="TextBox 138"/>
                    <p:cNvSpPr txBox="1"/>
                    <p:nvPr/>
                  </p:nvSpPr>
                  <p:spPr>
                    <a:xfrm>
                      <a:off x="5804013" y="1897286"/>
                      <a:ext cx="230459" cy="276999"/>
                    </a:xfrm>
                    <a:prstGeom prst="rect">
                      <a:avLst/>
                    </a:prstGeom>
                    <a:solidFill>
                      <a:srgbClr val="EDFF93"/>
                    </a:solidFill>
                  </p:spPr>
                  <p:txBody>
                    <a:bodyPr wrap="square" lIns="0" tIns="0" rIns="0" bIns="0" rtlCol="0">
                      <a:spAutoFit/>
                    </a:bodyPr>
                    <a:lstStyle/>
                    <a:p>
                      <a:pPr algn="ctr"/>
                      <a:r>
                        <a:rPr lang="en-US" dirty="0"/>
                        <a:t>2</a:t>
                      </a:r>
                    </a:p>
                  </p:txBody>
                </p:sp>
              </p:grpSp>
              <p:grpSp>
                <p:nvGrpSpPr>
                  <p:cNvPr id="140" name="Group 139"/>
                  <p:cNvGrpSpPr/>
                  <p:nvPr/>
                </p:nvGrpSpPr>
                <p:grpSpPr>
                  <a:xfrm>
                    <a:off x="7720752" y="1649539"/>
                    <a:ext cx="230459" cy="1621332"/>
                    <a:chOff x="5804013" y="1628201"/>
                    <a:chExt cx="230459" cy="1621332"/>
                  </a:xfrm>
                </p:grpSpPr>
                <p:sp>
                  <p:nvSpPr>
                    <p:cNvPr id="141" name="TextBox 140"/>
                    <p:cNvSpPr txBox="1"/>
                    <p:nvPr/>
                  </p:nvSpPr>
                  <p:spPr>
                    <a:xfrm>
                      <a:off x="5804013" y="1628201"/>
                      <a:ext cx="230459" cy="276999"/>
                    </a:xfrm>
                    <a:prstGeom prst="rect">
                      <a:avLst/>
                    </a:prstGeom>
                    <a:solidFill>
                      <a:srgbClr val="EDFF93"/>
                    </a:solidFill>
                  </p:spPr>
                  <p:txBody>
                    <a:bodyPr wrap="square" lIns="0" tIns="0" rIns="0" bIns="0" rtlCol="0">
                      <a:spAutoFit/>
                    </a:bodyPr>
                    <a:lstStyle/>
                    <a:p>
                      <a:pPr algn="ctr"/>
                      <a:r>
                        <a:rPr lang="en-US" dirty="0"/>
                        <a:t>1</a:t>
                      </a:r>
                    </a:p>
                  </p:txBody>
                </p:sp>
                <p:sp>
                  <p:nvSpPr>
                    <p:cNvPr id="148" name="TextBox 147"/>
                    <p:cNvSpPr txBox="1"/>
                    <p:nvPr/>
                  </p:nvSpPr>
                  <p:spPr>
                    <a:xfrm>
                      <a:off x="5804013" y="2169903"/>
                      <a:ext cx="230459" cy="276999"/>
                    </a:xfrm>
                    <a:prstGeom prst="rect">
                      <a:avLst/>
                    </a:prstGeom>
                    <a:solidFill>
                      <a:srgbClr val="EDFF93"/>
                    </a:solidFill>
                  </p:spPr>
                  <p:txBody>
                    <a:bodyPr wrap="square" lIns="0" tIns="0" rIns="0" bIns="0" rtlCol="0">
                      <a:spAutoFit/>
                    </a:bodyPr>
                    <a:lstStyle/>
                    <a:p>
                      <a:pPr algn="ctr"/>
                      <a:r>
                        <a:rPr lang="en-US" dirty="0"/>
                        <a:t>3</a:t>
                      </a:r>
                    </a:p>
                  </p:txBody>
                </p:sp>
                <p:sp>
                  <p:nvSpPr>
                    <p:cNvPr id="149" name="TextBox 148"/>
                    <p:cNvSpPr txBox="1"/>
                    <p:nvPr/>
                  </p:nvSpPr>
                  <p:spPr>
                    <a:xfrm>
                      <a:off x="5804013" y="2436406"/>
                      <a:ext cx="230459" cy="276999"/>
                    </a:xfrm>
                    <a:prstGeom prst="rect">
                      <a:avLst/>
                    </a:prstGeom>
                    <a:solidFill>
                      <a:srgbClr val="EDFF93"/>
                    </a:solidFill>
                  </p:spPr>
                  <p:txBody>
                    <a:bodyPr wrap="square" lIns="0" tIns="0" rIns="0" bIns="0" rtlCol="0">
                      <a:spAutoFit/>
                    </a:bodyPr>
                    <a:lstStyle/>
                    <a:p>
                      <a:pPr algn="ctr"/>
                      <a:r>
                        <a:rPr lang="en-US" dirty="0"/>
                        <a:t>4</a:t>
                      </a:r>
                    </a:p>
                  </p:txBody>
                </p:sp>
                <p:sp>
                  <p:nvSpPr>
                    <p:cNvPr id="150" name="TextBox 149"/>
                    <p:cNvSpPr txBox="1"/>
                    <p:nvPr/>
                  </p:nvSpPr>
                  <p:spPr>
                    <a:xfrm>
                      <a:off x="5804013" y="2706372"/>
                      <a:ext cx="230459" cy="276999"/>
                    </a:xfrm>
                    <a:prstGeom prst="rect">
                      <a:avLst/>
                    </a:prstGeom>
                    <a:solidFill>
                      <a:srgbClr val="EDFF93"/>
                    </a:solidFill>
                  </p:spPr>
                  <p:txBody>
                    <a:bodyPr wrap="square" lIns="0" tIns="0" rIns="0" bIns="0" rtlCol="0">
                      <a:spAutoFit/>
                    </a:bodyPr>
                    <a:lstStyle/>
                    <a:p>
                      <a:pPr algn="ctr"/>
                      <a:r>
                        <a:rPr lang="en-US" dirty="0"/>
                        <a:t>5</a:t>
                      </a:r>
                    </a:p>
                  </p:txBody>
                </p:sp>
                <p:sp>
                  <p:nvSpPr>
                    <p:cNvPr id="157" name="TextBox 156"/>
                    <p:cNvSpPr txBox="1"/>
                    <p:nvPr/>
                  </p:nvSpPr>
                  <p:spPr>
                    <a:xfrm>
                      <a:off x="5804013" y="2972534"/>
                      <a:ext cx="230459" cy="276999"/>
                    </a:xfrm>
                    <a:prstGeom prst="rect">
                      <a:avLst/>
                    </a:prstGeom>
                    <a:solidFill>
                      <a:srgbClr val="EDFF93"/>
                    </a:solidFill>
                  </p:spPr>
                  <p:txBody>
                    <a:bodyPr wrap="square" lIns="0" tIns="0" rIns="0" bIns="0" rtlCol="0">
                      <a:spAutoFit/>
                    </a:bodyPr>
                    <a:lstStyle/>
                    <a:p>
                      <a:pPr algn="ctr"/>
                      <a:r>
                        <a:rPr lang="en-US" dirty="0"/>
                        <a:t>6</a:t>
                      </a:r>
                    </a:p>
                  </p:txBody>
                </p:sp>
                <p:sp>
                  <p:nvSpPr>
                    <p:cNvPr id="158" name="TextBox 157"/>
                    <p:cNvSpPr txBox="1"/>
                    <p:nvPr/>
                  </p:nvSpPr>
                  <p:spPr>
                    <a:xfrm>
                      <a:off x="5804013" y="1897286"/>
                      <a:ext cx="230459" cy="276999"/>
                    </a:xfrm>
                    <a:prstGeom prst="rect">
                      <a:avLst/>
                    </a:prstGeom>
                    <a:solidFill>
                      <a:srgbClr val="EDFF93"/>
                    </a:solidFill>
                  </p:spPr>
                  <p:txBody>
                    <a:bodyPr wrap="square" lIns="0" tIns="0" rIns="0" bIns="0" rtlCol="0">
                      <a:spAutoFit/>
                    </a:bodyPr>
                    <a:lstStyle/>
                    <a:p>
                      <a:pPr algn="ctr"/>
                      <a:r>
                        <a:rPr lang="en-US" dirty="0"/>
                        <a:t>2</a:t>
                      </a:r>
                    </a:p>
                  </p:txBody>
                </p:sp>
              </p:grpSp>
            </p:grpSp>
            <p:sp>
              <p:nvSpPr>
                <p:cNvPr id="38" name="Right Brace 37"/>
                <p:cNvSpPr/>
                <p:nvPr/>
              </p:nvSpPr>
              <p:spPr>
                <a:xfrm rot="5400000">
                  <a:off x="6349023" y="1847913"/>
                  <a:ext cx="296888" cy="325325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TextBox 38"/>
                <p:cNvSpPr txBox="1"/>
                <p:nvPr/>
              </p:nvSpPr>
              <p:spPr>
                <a:xfrm>
                  <a:off x="5953912" y="3586339"/>
                  <a:ext cx="1103124" cy="307777"/>
                </a:xfrm>
                <a:prstGeom prst="rect">
                  <a:avLst/>
                </a:prstGeom>
                <a:noFill/>
              </p:spPr>
              <p:txBody>
                <a:bodyPr wrap="none" rtlCol="0">
                  <a:spAutoFit/>
                </a:bodyPr>
                <a:lstStyle/>
                <a:p>
                  <a:pPr algn="ctr"/>
                  <a:r>
                    <a:rPr lang="en-US" sz="1400" dirty="0"/>
                    <a:t>5 Genotypes</a:t>
                  </a:r>
                </a:p>
              </p:txBody>
            </p:sp>
          </p:grpSp>
          <p:sp>
            <p:nvSpPr>
              <p:cNvPr id="42" name="Rectangle 41"/>
              <p:cNvSpPr/>
              <p:nvPr/>
            </p:nvSpPr>
            <p:spPr>
              <a:xfrm>
                <a:off x="3396528" y="3326097"/>
                <a:ext cx="415498" cy="369332"/>
              </a:xfrm>
              <a:prstGeom prst="rect">
                <a:avLst/>
              </a:prstGeom>
            </p:spPr>
            <p:txBody>
              <a:bodyPr wrap="none">
                <a:spAutoFit/>
              </a:bodyPr>
              <a:lstStyle/>
              <a:p>
                <a:r>
                  <a:rPr lang="en-US" dirty="0"/>
                  <a:t>♂</a:t>
                </a:r>
              </a:p>
            </p:txBody>
          </p:sp>
          <p:sp>
            <p:nvSpPr>
              <p:cNvPr id="43" name="Rectangle 42"/>
              <p:cNvSpPr/>
              <p:nvPr/>
            </p:nvSpPr>
            <p:spPr>
              <a:xfrm>
                <a:off x="2706878" y="3326097"/>
                <a:ext cx="415498" cy="369332"/>
              </a:xfrm>
              <a:prstGeom prst="rect">
                <a:avLst/>
              </a:prstGeom>
            </p:spPr>
            <p:txBody>
              <a:bodyPr wrap="none">
                <a:spAutoFit/>
              </a:bodyPr>
              <a:lstStyle/>
              <a:p>
                <a:r>
                  <a:rPr lang="en-US" dirty="0"/>
                  <a:t>♀</a:t>
                </a:r>
              </a:p>
            </p:txBody>
          </p:sp>
        </p:grpSp>
        <p:sp>
          <p:nvSpPr>
            <p:cNvPr id="6" name="Rectangle 5"/>
            <p:cNvSpPr/>
            <p:nvPr/>
          </p:nvSpPr>
          <p:spPr>
            <a:xfrm>
              <a:off x="2584908" y="1575595"/>
              <a:ext cx="669855" cy="2119834"/>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ectangle 245"/>
            <p:cNvSpPr/>
            <p:nvPr/>
          </p:nvSpPr>
          <p:spPr>
            <a:xfrm>
              <a:off x="3398028" y="1573894"/>
              <a:ext cx="420105" cy="2121535"/>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0"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An example from Hymenoptera</a:t>
            </a:r>
          </a:p>
        </p:txBody>
      </p:sp>
    </p:spTree>
    <p:extLst>
      <p:ext uri="{BB962C8B-B14F-4D97-AF65-F5344CB8AC3E}">
        <p14:creationId xmlns:p14="http://schemas.microsoft.com/office/powerpoint/2010/main" val="269613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ont.map.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1098" y="959487"/>
            <a:ext cx="6416935" cy="5313282"/>
          </a:xfrm>
          <a:prstGeom prst="rect">
            <a:avLst/>
          </a:prstGeom>
        </p:spPr>
      </p:pic>
      <p:sp>
        <p:nvSpPr>
          <p:cNvPr id="12" name="Oval 11"/>
          <p:cNvSpPr/>
          <p:nvPr/>
        </p:nvSpPr>
        <p:spPr>
          <a:xfrm>
            <a:off x="5470194" y="1139160"/>
            <a:ext cx="5018864" cy="4986799"/>
          </a:xfrm>
          <a:prstGeom prst="ellipse">
            <a:avLst/>
          </a:prstGeom>
          <a:noFill/>
          <a:ln w="4254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4870278" y="6022567"/>
            <a:ext cx="1249003" cy="19747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4875577" y="5687538"/>
            <a:ext cx="1249003" cy="197474"/>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5669700" y="1333106"/>
            <a:ext cx="4610324" cy="4568619"/>
            <a:chOff x="3249256" y="1704150"/>
            <a:chExt cx="4610324" cy="4568619"/>
          </a:xfrm>
        </p:grpSpPr>
        <p:sp>
          <p:nvSpPr>
            <p:cNvPr id="17" name="Donut 16"/>
            <p:cNvSpPr/>
            <p:nvPr/>
          </p:nvSpPr>
          <p:spPr>
            <a:xfrm>
              <a:off x="3256839" y="1704152"/>
              <a:ext cx="4597992" cy="4568617"/>
            </a:xfrm>
            <a:prstGeom prst="donut">
              <a:avLst>
                <a:gd name="adj" fmla="val 1939"/>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Block Arc 17"/>
            <p:cNvSpPr/>
            <p:nvPr/>
          </p:nvSpPr>
          <p:spPr>
            <a:xfrm>
              <a:off x="3261587" y="1704152"/>
              <a:ext cx="4594140" cy="4568616"/>
            </a:xfrm>
            <a:prstGeom prst="blockArc">
              <a:avLst>
                <a:gd name="adj1" fmla="val 18814885"/>
                <a:gd name="adj2" fmla="val 2339651"/>
                <a:gd name="adj3" fmla="val 200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p:cNvSpPr/>
            <p:nvPr/>
          </p:nvSpPr>
          <p:spPr>
            <a:xfrm rot="16200000">
              <a:off x="3265857" y="1688711"/>
              <a:ext cx="4564790" cy="4597991"/>
            </a:xfrm>
            <a:prstGeom prst="blockArc">
              <a:avLst>
                <a:gd name="adj1" fmla="val 20502858"/>
                <a:gd name="adj2" fmla="val 21027833"/>
                <a:gd name="adj3" fmla="val 197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p:cNvSpPr/>
            <p:nvPr/>
          </p:nvSpPr>
          <p:spPr>
            <a:xfrm rot="16200000">
              <a:off x="3278189" y="1687550"/>
              <a:ext cx="4564790" cy="4597991"/>
            </a:xfrm>
            <a:prstGeom prst="blockArc">
              <a:avLst>
                <a:gd name="adj1" fmla="val 20245388"/>
                <a:gd name="adj2" fmla="val 20425383"/>
                <a:gd name="adj3" fmla="val 1955"/>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p:cNvSpPr/>
            <p:nvPr/>
          </p:nvSpPr>
          <p:spPr>
            <a:xfrm rot="16200000">
              <a:off x="3278190" y="1687549"/>
              <a:ext cx="4564790" cy="4597991"/>
            </a:xfrm>
            <a:prstGeom prst="blockArc">
              <a:avLst>
                <a:gd name="adj1" fmla="val 20116957"/>
                <a:gd name="adj2" fmla="val 20193725"/>
                <a:gd name="adj3" fmla="val 1914"/>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15" name="TextBox 14"/>
          <p:cNvSpPr txBox="1"/>
          <p:nvPr/>
        </p:nvSpPr>
        <p:spPr>
          <a:xfrm>
            <a:off x="4645200" y="5647357"/>
            <a:ext cx="1799399" cy="769441"/>
          </a:xfrm>
          <a:prstGeom prst="rect">
            <a:avLst/>
          </a:prstGeom>
          <a:noFill/>
        </p:spPr>
        <p:txBody>
          <a:bodyPr wrap="square" rtlCol="0">
            <a:spAutoFit/>
          </a:bodyPr>
          <a:lstStyle/>
          <a:p>
            <a:endParaRPr lang="en-US" sz="1100" dirty="0">
              <a:latin typeface="Arial"/>
              <a:ea typeface="Wingdings"/>
              <a:cs typeface="Arial"/>
              <a:sym typeface="Wingdings"/>
            </a:endParaRPr>
          </a:p>
          <a:p>
            <a:pPr algn="ctr"/>
            <a:r>
              <a:rPr lang="en-US" sz="1100" dirty="0">
                <a:latin typeface="Arial"/>
                <a:cs typeface="Arial"/>
              </a:rPr>
              <a:t>1                              60</a:t>
            </a:r>
          </a:p>
          <a:p>
            <a:pPr algn="ctr"/>
            <a:r>
              <a:rPr lang="en-US" sz="1100" dirty="0">
                <a:latin typeface="Arial"/>
                <a:cs typeface="Arial"/>
              </a:rPr>
              <a:t>Chromosomes</a:t>
            </a:r>
          </a:p>
          <a:p>
            <a:endParaRPr lang="en-US" sz="1100" dirty="0">
              <a:latin typeface="Arial"/>
              <a:cs typeface="Arial"/>
            </a:endParaRPr>
          </a:p>
        </p:txBody>
      </p:sp>
      <p:sp>
        <p:nvSpPr>
          <p:cNvPr id="22" name="TextBox 21"/>
          <p:cNvSpPr txBox="1"/>
          <p:nvPr/>
        </p:nvSpPr>
        <p:spPr>
          <a:xfrm>
            <a:off x="5081182" y="5373815"/>
            <a:ext cx="1799399" cy="692497"/>
          </a:xfrm>
          <a:prstGeom prst="rect">
            <a:avLst/>
          </a:prstGeom>
          <a:noFill/>
        </p:spPr>
        <p:txBody>
          <a:bodyPr wrap="square" rtlCol="0">
            <a:spAutoFit/>
          </a:bodyPr>
          <a:lstStyle/>
          <a:p>
            <a:r>
              <a:rPr lang="en-US" sz="1400" dirty="0">
                <a:latin typeface="Arial"/>
                <a:ea typeface="Wingdings"/>
                <a:cs typeface="Arial"/>
                <a:sym typeface="Wingdings"/>
              </a:rPr>
              <a:t> </a:t>
            </a:r>
            <a:r>
              <a:rPr lang="en-US" sz="1100" dirty="0">
                <a:latin typeface="Arial"/>
                <a:ea typeface="Wingdings"/>
                <a:cs typeface="Arial"/>
                <a:sym typeface="Wingdings"/>
              </a:rPr>
              <a:t>Eusocial</a:t>
            </a:r>
          </a:p>
          <a:p>
            <a:r>
              <a:rPr lang="en-US" sz="1400" dirty="0">
                <a:solidFill>
                  <a:schemeClr val="bg1">
                    <a:lumMod val="50000"/>
                  </a:schemeClr>
                </a:solidFill>
                <a:latin typeface="Arial"/>
                <a:ea typeface="Wingdings"/>
                <a:cs typeface="Arial"/>
                <a:sym typeface="Wingdings"/>
              </a:rPr>
              <a:t></a:t>
            </a:r>
            <a:r>
              <a:rPr lang="en-US" sz="1100" dirty="0">
                <a:latin typeface="Arial"/>
                <a:ea typeface="Wingdings"/>
                <a:cs typeface="Arial"/>
                <a:sym typeface="Wingdings"/>
              </a:rPr>
              <a:t> Solitary</a:t>
            </a:r>
          </a:p>
          <a:p>
            <a:endParaRPr lang="en-US" sz="1100" dirty="0">
              <a:latin typeface="Arial"/>
              <a:cs typeface="Arial"/>
            </a:endParaRPr>
          </a:p>
        </p:txBody>
      </p:sp>
      <p:pic>
        <p:nvPicPr>
          <p:cNvPr id="16" name="Picture 15"/>
          <p:cNvPicPr/>
          <p:nvPr/>
        </p:nvPicPr>
        <p:blipFill>
          <a:blip r:embed="rId4">
            <a:alphaModFix/>
            <a:extLst>
              <a:ext uri="{BEBA8EAE-BF5A-486C-A8C5-ECC9F3942E4B}">
                <a14:imgProps xmlns:a14="http://schemas.microsoft.com/office/drawing/2010/main">
                  <a14:imgLayer r:embed="rId5">
                    <a14:imgEffect>
                      <a14:backgroundRemoval t="2000" b="95667" l="0" r="100000">
                        <a14:foregroundMark x1="23333" y1="51333" x2="23333" y2="51333"/>
                        <a14:foregroundMark x1="7667" y1="33000" x2="7667" y2="33000"/>
                        <a14:foregroundMark x1="16000" y1="35667" x2="16000" y2="35667"/>
                        <a14:foregroundMark x1="29333" y1="39667" x2="29333" y2="39667"/>
                        <a14:backgroundMark x1="2667" y1="40667" x2="2667" y2="40667"/>
                        <a14:backgroundMark x1="1667" y1="27667" x2="1667" y2="27667"/>
                      </a14:backgroundRemoval>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677319" y="3330220"/>
            <a:ext cx="586740" cy="586740"/>
          </a:xfrm>
          <a:prstGeom prst="rect">
            <a:avLst/>
          </a:prstGeom>
        </p:spPr>
      </p:pic>
      <p:sp>
        <p:nvSpPr>
          <p:cNvPr id="23"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An example from Hymenoptera</a:t>
            </a:r>
          </a:p>
        </p:txBody>
      </p:sp>
      <p:sp>
        <p:nvSpPr>
          <p:cNvPr id="24" name="Rectangle 23"/>
          <p:cNvSpPr/>
          <p:nvPr/>
        </p:nvSpPr>
        <p:spPr>
          <a:xfrm>
            <a:off x="2325836" y="4331331"/>
            <a:ext cx="2549740" cy="2031325"/>
          </a:xfrm>
          <a:prstGeom prst="rect">
            <a:avLst/>
          </a:prstGeom>
        </p:spPr>
        <p:txBody>
          <a:bodyPr wrap="square">
            <a:spAutoFit/>
          </a:bodyPr>
          <a:lstStyle/>
          <a:p>
            <a:pPr algn="ctr"/>
            <a:r>
              <a:rPr lang="en-US" dirty="0"/>
              <a:t>Standard ANOVA</a:t>
            </a:r>
          </a:p>
          <a:p>
            <a:pPr algn="ctr"/>
            <a:r>
              <a:rPr lang="en-US" dirty="0"/>
              <a:t>p-value &lt; 0.001</a:t>
            </a:r>
          </a:p>
          <a:p>
            <a:pPr algn="ctr"/>
            <a:endParaRPr lang="en-US" dirty="0"/>
          </a:p>
          <a:p>
            <a:pPr algn="ctr"/>
            <a:endParaRPr lang="en-US" dirty="0"/>
          </a:p>
          <a:p>
            <a:pPr algn="ctr"/>
            <a:r>
              <a:rPr lang="en-US" dirty="0"/>
              <a:t>Phylo - ANOVA </a:t>
            </a:r>
          </a:p>
          <a:p>
            <a:pPr algn="ctr"/>
            <a:r>
              <a:rPr lang="en-US" dirty="0"/>
              <a:t>F-statistic = 70.5, </a:t>
            </a:r>
          </a:p>
          <a:p>
            <a:pPr algn="ctr"/>
            <a:r>
              <a:rPr lang="en-US" dirty="0"/>
              <a:t>p-value = 0.23 </a:t>
            </a:r>
          </a:p>
        </p:txBody>
      </p:sp>
      <p:pic>
        <p:nvPicPr>
          <p:cNvPr id="25" name="Picture 24"/>
          <p:cNvPicPr/>
          <p:nvPr/>
        </p:nvPicPr>
        <p:blipFill rotWithShape="1">
          <a:blip r:embed="rId6">
            <a:extLst>
              <a:ext uri="{28A0092B-C50C-407E-A947-70E740481C1C}">
                <a14:useLocalDpi xmlns:a14="http://schemas.microsoft.com/office/drawing/2010/main" val="0"/>
              </a:ext>
            </a:extLst>
          </a:blip>
          <a:srcRect l="11977" t="15609" r="15739" b="34872"/>
          <a:stretch/>
        </p:blipFill>
        <p:spPr bwMode="auto">
          <a:xfrm>
            <a:off x="1844594" y="959488"/>
            <a:ext cx="3625601" cy="2957473"/>
          </a:xfrm>
          <a:prstGeom prst="rect">
            <a:avLst/>
          </a:prstGeom>
          <a:ln>
            <a:noFill/>
          </a:ln>
          <a:effectLst/>
          <a:extLst>
            <a:ext uri="{53640926-AAD7-44d8-BBD7-CCE9431645EC}">
              <a14:shadowObscured xmlns:a14="http://schemas.microsoft.com/office/drawing/2010/main" xmlns=""/>
            </a:ext>
          </a:extLst>
        </p:spPr>
      </p:pic>
    </p:spTree>
    <p:extLst>
      <p:ext uri="{BB962C8B-B14F-4D97-AF65-F5344CB8AC3E}">
        <p14:creationId xmlns:p14="http://schemas.microsoft.com/office/powerpoint/2010/main" val="181574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Problem</a:t>
            </a:r>
          </a:p>
        </p:txBody>
      </p:sp>
      <p:sp>
        <p:nvSpPr>
          <p:cNvPr id="3" name="TextBox 2">
            <a:extLst>
              <a:ext uri="{FF2B5EF4-FFF2-40B4-BE49-F238E27FC236}">
                <a16:creationId xmlns:a16="http://schemas.microsoft.com/office/drawing/2014/main" id="{A31D4FC2-018C-0046-93CC-9DCF8EE58D03}"/>
              </a:ext>
            </a:extLst>
          </p:cNvPr>
          <p:cNvSpPr txBox="1"/>
          <p:nvPr/>
        </p:nvSpPr>
        <p:spPr>
          <a:xfrm>
            <a:off x="900218" y="1870364"/>
            <a:ext cx="10391563" cy="2308324"/>
          </a:xfrm>
          <a:prstGeom prst="rect">
            <a:avLst/>
          </a:prstGeom>
          <a:noFill/>
        </p:spPr>
        <p:txBody>
          <a:bodyPr wrap="none" rtlCol="0">
            <a:spAutoFit/>
          </a:bodyPr>
          <a:lstStyle/>
          <a:p>
            <a:r>
              <a:rPr lang="en-US" sz="2400" dirty="0"/>
              <a:t>Does body size impact brain size?</a:t>
            </a:r>
          </a:p>
          <a:p>
            <a:r>
              <a:rPr lang="en-US" sz="2400" dirty="0"/>
              <a:t>Does flight effect speciation rate?</a:t>
            </a:r>
          </a:p>
          <a:p>
            <a:r>
              <a:rPr lang="en-US" sz="2400" dirty="0"/>
              <a:t>Does the evolution of some traits make species more likely to go extinct?</a:t>
            </a:r>
          </a:p>
          <a:p>
            <a:r>
              <a:rPr lang="en-US" sz="2400" dirty="0"/>
              <a:t>Do structures in predators and prey coevolve?</a:t>
            </a:r>
          </a:p>
          <a:p>
            <a:r>
              <a:rPr lang="en-US" sz="2400" dirty="0"/>
              <a:t>Are the expression level of some genes maintained over evolutionary time scales?</a:t>
            </a:r>
          </a:p>
          <a:p>
            <a:r>
              <a:rPr lang="en-US" sz="2400" dirty="0"/>
              <a:t>How many times have eyes evolved?</a:t>
            </a:r>
          </a:p>
        </p:txBody>
      </p:sp>
      <p:sp>
        <p:nvSpPr>
          <p:cNvPr id="5" name="TextBox 4">
            <a:extLst>
              <a:ext uri="{FF2B5EF4-FFF2-40B4-BE49-F238E27FC236}">
                <a16:creationId xmlns:a16="http://schemas.microsoft.com/office/drawing/2014/main" id="{2D0DEFA2-439D-1F4B-8F96-596621BBC17F}"/>
              </a:ext>
            </a:extLst>
          </p:cNvPr>
          <p:cNvSpPr txBox="1"/>
          <p:nvPr/>
        </p:nvSpPr>
        <p:spPr>
          <a:xfrm>
            <a:off x="900218" y="5361709"/>
            <a:ext cx="7674858" cy="461665"/>
          </a:xfrm>
          <a:prstGeom prst="rect">
            <a:avLst/>
          </a:prstGeom>
          <a:noFill/>
        </p:spPr>
        <p:txBody>
          <a:bodyPr wrap="none" rtlCol="0">
            <a:spAutoFit/>
          </a:bodyPr>
          <a:lstStyle/>
          <a:p>
            <a:r>
              <a:rPr lang="en-US" sz="2400" b="1" dirty="0"/>
              <a:t>Some questions are hard to ask with experimental studies!</a:t>
            </a:r>
          </a:p>
        </p:txBody>
      </p:sp>
    </p:spTree>
    <p:extLst>
      <p:ext uri="{BB962C8B-B14F-4D97-AF65-F5344CB8AC3E}">
        <p14:creationId xmlns:p14="http://schemas.microsoft.com/office/powerpoint/2010/main" val="61795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0081" y="1803189"/>
            <a:ext cx="6929530" cy="1938992"/>
          </a:xfrm>
          <a:prstGeom prst="rect">
            <a:avLst/>
          </a:prstGeom>
          <a:noFill/>
        </p:spPr>
        <p:txBody>
          <a:bodyPr wrap="square" rtlCol="0">
            <a:spAutoFit/>
          </a:bodyPr>
          <a:lstStyle/>
          <a:p>
            <a:r>
              <a:rPr lang="en-US" sz="2400" b="1" dirty="0"/>
              <a:t>Bull’s hypothesis</a:t>
            </a:r>
          </a:p>
          <a:p>
            <a:endParaRPr lang="en-US" sz="2400" b="1" dirty="0"/>
          </a:p>
          <a:p>
            <a:r>
              <a:rPr lang="en-US" sz="2400" i="1" dirty="0"/>
              <a:t>Species with relatively few chromosomes should experience transitions to </a:t>
            </a:r>
            <a:r>
              <a:rPr lang="en-US" sz="2400" i="1" dirty="0" err="1"/>
              <a:t>haplodiploidy</a:t>
            </a:r>
            <a:r>
              <a:rPr lang="en-US" sz="2400" i="1" dirty="0"/>
              <a:t> more frequently than species with many chromosomes.</a:t>
            </a:r>
          </a:p>
        </p:txBody>
      </p:sp>
      <p:sp>
        <p:nvSpPr>
          <p:cNvPr id="4"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Origins of haplodiploidy</a:t>
            </a:r>
          </a:p>
        </p:txBody>
      </p:sp>
      <p:sp>
        <p:nvSpPr>
          <p:cNvPr id="3" name="TextBox 2"/>
          <p:cNvSpPr txBox="1"/>
          <p:nvPr/>
        </p:nvSpPr>
        <p:spPr>
          <a:xfrm>
            <a:off x="8995246" y="6488668"/>
            <a:ext cx="1672754" cy="369332"/>
          </a:xfrm>
          <a:prstGeom prst="rect">
            <a:avLst/>
          </a:prstGeom>
          <a:noFill/>
        </p:spPr>
        <p:txBody>
          <a:bodyPr wrap="square" rtlCol="0">
            <a:spAutoFit/>
          </a:bodyPr>
          <a:lstStyle/>
          <a:p>
            <a:r>
              <a:rPr lang="en-US" dirty="0"/>
              <a:t>Bull 1979, 1983</a:t>
            </a:r>
          </a:p>
        </p:txBody>
      </p:sp>
    </p:spTree>
    <p:extLst>
      <p:ext uri="{BB962C8B-B14F-4D97-AF65-F5344CB8AC3E}">
        <p14:creationId xmlns:p14="http://schemas.microsoft.com/office/powerpoint/2010/main" val="2049735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extBox 220"/>
          <p:cNvSpPr txBox="1"/>
          <p:nvPr/>
        </p:nvSpPr>
        <p:spPr>
          <a:xfrm>
            <a:off x="1567479" y="3026896"/>
            <a:ext cx="7448881" cy="369332"/>
          </a:xfrm>
          <a:prstGeom prst="rect">
            <a:avLst/>
          </a:prstGeom>
          <a:noFill/>
        </p:spPr>
        <p:txBody>
          <a:bodyPr wrap="square" rtlCol="0">
            <a:spAutoFit/>
          </a:bodyPr>
          <a:lstStyle/>
          <a:p>
            <a:r>
              <a:rPr lang="en-US" dirty="0"/>
              <a:t>Fusion between chromosome 2 and X; followed by degeneration of </a:t>
            </a:r>
            <a:r>
              <a:rPr lang="en-US" dirty="0" err="1"/>
              <a:t>neoY</a:t>
            </a:r>
            <a:endParaRPr lang="en-US" dirty="0"/>
          </a:p>
        </p:txBody>
      </p:sp>
      <p:grpSp>
        <p:nvGrpSpPr>
          <p:cNvPr id="426" name="Group 425"/>
          <p:cNvGrpSpPr/>
          <p:nvPr/>
        </p:nvGrpSpPr>
        <p:grpSpPr>
          <a:xfrm>
            <a:off x="1676434" y="1206087"/>
            <a:ext cx="5425133" cy="1783799"/>
            <a:chOff x="152433" y="1206086"/>
            <a:chExt cx="5425133" cy="1783799"/>
          </a:xfrm>
        </p:grpSpPr>
        <p:sp>
          <p:nvSpPr>
            <p:cNvPr id="8" name="Oval 7"/>
            <p:cNvSpPr/>
            <p:nvPr/>
          </p:nvSpPr>
          <p:spPr>
            <a:xfrm flipH="1">
              <a:off x="1094887" y="2171928"/>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61559" y="1338894"/>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solidFill>
                  <a:schemeClr val="accent2">
                    <a:lumMod val="60000"/>
                    <a:lumOff val="40000"/>
                  </a:schemeClr>
                </a:solidFill>
              </a:endParaRPr>
            </a:p>
            <a:p>
              <a:pPr algn="ctr">
                <a:lnSpc>
                  <a:spcPct val="70000"/>
                </a:lnSpc>
              </a:pPr>
              <a:endParaRPr lang="en-US" sz="1400" dirty="0">
                <a:solidFill>
                  <a:schemeClr val="accent2">
                    <a:lumMod val="60000"/>
                    <a:lumOff val="40000"/>
                  </a:schemeClr>
                </a:solidFill>
              </a:endParaRPr>
            </a:p>
            <a:p>
              <a:pPr algn="ctr">
                <a:lnSpc>
                  <a:spcPct val="70000"/>
                </a:lnSpc>
              </a:pPr>
              <a:endParaRPr lang="en-US" sz="1400" dirty="0">
                <a:solidFill>
                  <a:schemeClr val="accent2">
                    <a:lumMod val="60000"/>
                    <a:lumOff val="40000"/>
                  </a:schemeClr>
                </a:solidFill>
              </a:endParaRPr>
            </a:p>
            <a:p>
              <a:pPr algn="ctr">
                <a:lnSpc>
                  <a:spcPct val="70000"/>
                </a:lnSpc>
              </a:pPr>
              <a:endParaRPr lang="en-US" sz="1400" dirty="0">
                <a:solidFill>
                  <a:schemeClr val="accent2">
                    <a:lumMod val="60000"/>
                    <a:lumOff val="40000"/>
                  </a:schemeClr>
                </a:solidFill>
              </a:endParaRPr>
            </a:p>
            <a:p>
              <a:pPr algn="ctr">
                <a:lnSpc>
                  <a:spcPct val="70000"/>
                </a:lnSpc>
              </a:pPr>
              <a:endParaRPr lang="en-US" sz="1400" dirty="0">
                <a:solidFill>
                  <a:schemeClr val="accent2">
                    <a:lumMod val="60000"/>
                    <a:lumOff val="40000"/>
                  </a:schemeClr>
                </a:solidFill>
              </a:endParaRPr>
            </a:p>
            <a:p>
              <a:pPr algn="ctr">
                <a:lnSpc>
                  <a:spcPct val="70000"/>
                </a:lnSpc>
              </a:pPr>
              <a:endParaRPr lang="en-US" sz="1400" dirty="0">
                <a:solidFill>
                  <a:schemeClr val="accent2">
                    <a:lumMod val="60000"/>
                    <a:lumOff val="40000"/>
                  </a:schemeClr>
                </a:solidFill>
              </a:endParaRPr>
            </a:p>
          </p:txBody>
        </p:sp>
        <p:sp>
          <p:nvSpPr>
            <p:cNvPr id="97" name="Oval 96"/>
            <p:cNvSpPr/>
            <p:nvPr/>
          </p:nvSpPr>
          <p:spPr>
            <a:xfrm flipH="1">
              <a:off x="1355008" y="2171928"/>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52433" y="1206086"/>
              <a:ext cx="595035" cy="369332"/>
            </a:xfrm>
            <a:prstGeom prst="rect">
              <a:avLst/>
            </a:prstGeom>
            <a:noFill/>
          </p:spPr>
          <p:txBody>
            <a:bodyPr wrap="none" rtlCol="0">
              <a:spAutoFit/>
            </a:bodyPr>
            <a:lstStyle/>
            <a:p>
              <a:r>
                <a:rPr lang="en-US" dirty="0"/>
                <a:t>2 XY</a:t>
              </a:r>
            </a:p>
          </p:txBody>
        </p:sp>
        <p:sp>
          <p:nvSpPr>
            <p:cNvPr id="6" name="Rectangle 5"/>
            <p:cNvSpPr/>
            <p:nvPr/>
          </p:nvSpPr>
          <p:spPr>
            <a:xfrm>
              <a:off x="4306316" y="2594610"/>
              <a:ext cx="415498" cy="369332"/>
            </a:xfrm>
            <a:prstGeom prst="rect">
              <a:avLst/>
            </a:prstGeom>
          </p:spPr>
          <p:txBody>
            <a:bodyPr wrap="none">
              <a:spAutoFit/>
            </a:bodyPr>
            <a:lstStyle/>
            <a:p>
              <a:r>
                <a:rPr lang="en-US" dirty="0"/>
                <a:t>♂</a:t>
              </a:r>
            </a:p>
          </p:txBody>
        </p:sp>
        <p:sp>
          <p:nvSpPr>
            <p:cNvPr id="7" name="Rectangle 6"/>
            <p:cNvSpPr/>
            <p:nvPr/>
          </p:nvSpPr>
          <p:spPr>
            <a:xfrm>
              <a:off x="1737271" y="2594610"/>
              <a:ext cx="415498" cy="369332"/>
            </a:xfrm>
            <a:prstGeom prst="rect">
              <a:avLst/>
            </a:prstGeom>
          </p:spPr>
          <p:txBody>
            <a:bodyPr wrap="none">
              <a:spAutoFit/>
            </a:bodyPr>
            <a:lstStyle/>
            <a:p>
              <a:r>
                <a:rPr lang="en-US" dirty="0"/>
                <a:t>♀</a:t>
              </a:r>
            </a:p>
          </p:txBody>
        </p:sp>
        <p:sp>
          <p:nvSpPr>
            <p:cNvPr id="135" name="TextBox 134"/>
            <p:cNvSpPr txBox="1"/>
            <p:nvPr/>
          </p:nvSpPr>
          <p:spPr>
            <a:xfrm>
              <a:off x="1164279" y="2233770"/>
              <a:ext cx="301660" cy="369332"/>
            </a:xfrm>
            <a:prstGeom prst="rect">
              <a:avLst/>
            </a:prstGeom>
            <a:noFill/>
          </p:spPr>
          <p:txBody>
            <a:bodyPr wrap="none" rtlCol="0">
              <a:spAutoFit/>
            </a:bodyPr>
            <a:lstStyle/>
            <a:p>
              <a:r>
                <a:rPr lang="en-US" dirty="0"/>
                <a:t>1</a:t>
              </a:r>
            </a:p>
          </p:txBody>
        </p:sp>
        <p:sp>
          <p:nvSpPr>
            <p:cNvPr id="136" name="TextBox 135"/>
            <p:cNvSpPr txBox="1"/>
            <p:nvPr/>
          </p:nvSpPr>
          <p:spPr>
            <a:xfrm>
              <a:off x="2496629" y="2230707"/>
              <a:ext cx="304478" cy="369332"/>
            </a:xfrm>
            <a:prstGeom prst="rect">
              <a:avLst/>
            </a:prstGeom>
            <a:noFill/>
          </p:spPr>
          <p:txBody>
            <a:bodyPr wrap="none" rtlCol="0">
              <a:spAutoFit/>
            </a:bodyPr>
            <a:lstStyle/>
            <a:p>
              <a:r>
                <a:rPr lang="en-US" dirty="0"/>
                <a:t>X</a:t>
              </a:r>
            </a:p>
          </p:txBody>
        </p:sp>
        <p:sp>
          <p:nvSpPr>
            <p:cNvPr id="137" name="TextBox 136"/>
            <p:cNvSpPr txBox="1"/>
            <p:nvPr/>
          </p:nvSpPr>
          <p:spPr>
            <a:xfrm>
              <a:off x="1783854" y="2228783"/>
              <a:ext cx="301660" cy="369332"/>
            </a:xfrm>
            <a:prstGeom prst="rect">
              <a:avLst/>
            </a:prstGeom>
            <a:noFill/>
          </p:spPr>
          <p:txBody>
            <a:bodyPr wrap="none" rtlCol="0">
              <a:spAutoFit/>
            </a:bodyPr>
            <a:lstStyle/>
            <a:p>
              <a:r>
                <a:rPr lang="en-US" dirty="0"/>
                <a:t>2</a:t>
              </a:r>
            </a:p>
          </p:txBody>
        </p:sp>
        <p:sp>
          <p:nvSpPr>
            <p:cNvPr id="138" name="Rectangle 137"/>
            <p:cNvSpPr/>
            <p:nvPr/>
          </p:nvSpPr>
          <p:spPr>
            <a:xfrm>
              <a:off x="911046" y="1206086"/>
              <a:ext cx="2152265" cy="1783799"/>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p:cNvSpPr/>
            <p:nvPr/>
          </p:nvSpPr>
          <p:spPr>
            <a:xfrm flipH="1">
              <a:off x="5082306" y="2158555"/>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a:off x="4762350" y="2228783"/>
              <a:ext cx="674943" cy="369332"/>
            </a:xfrm>
            <a:prstGeom prst="rect">
              <a:avLst/>
            </a:prstGeom>
            <a:noFill/>
          </p:spPr>
          <p:txBody>
            <a:bodyPr wrap="square" rtlCol="0">
              <a:spAutoFit/>
            </a:bodyPr>
            <a:lstStyle/>
            <a:p>
              <a:r>
                <a:rPr lang="en-US" dirty="0"/>
                <a:t>X   Y</a:t>
              </a:r>
            </a:p>
          </p:txBody>
        </p:sp>
        <p:sp>
          <p:nvSpPr>
            <p:cNvPr id="188" name="Rectangle 187"/>
            <p:cNvSpPr/>
            <p:nvPr/>
          </p:nvSpPr>
          <p:spPr>
            <a:xfrm>
              <a:off x="3297843" y="1206086"/>
              <a:ext cx="2279723" cy="1783799"/>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flipH="1">
              <a:off x="2427943" y="2174451"/>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flipH="1">
              <a:off x="2679656" y="2181646"/>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TextBox 315"/>
            <p:cNvSpPr txBox="1"/>
            <p:nvPr/>
          </p:nvSpPr>
          <p:spPr>
            <a:xfrm>
              <a:off x="1322806" y="1341417"/>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17" name="Oval 316"/>
            <p:cNvSpPr/>
            <p:nvPr/>
          </p:nvSpPr>
          <p:spPr>
            <a:xfrm flipH="1">
              <a:off x="1706765" y="2171928"/>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TextBox 317"/>
            <p:cNvSpPr txBox="1"/>
            <p:nvPr/>
          </p:nvSpPr>
          <p:spPr>
            <a:xfrm>
              <a:off x="1673437" y="1338894"/>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19" name="Oval 318"/>
            <p:cNvSpPr/>
            <p:nvPr/>
          </p:nvSpPr>
          <p:spPr>
            <a:xfrm flipH="1">
              <a:off x="1966886" y="2171928"/>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TextBox 319"/>
            <p:cNvSpPr txBox="1"/>
            <p:nvPr/>
          </p:nvSpPr>
          <p:spPr>
            <a:xfrm>
              <a:off x="1934684" y="1341417"/>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21" name="TextBox 320"/>
            <p:cNvSpPr txBox="1"/>
            <p:nvPr/>
          </p:nvSpPr>
          <p:spPr>
            <a:xfrm>
              <a:off x="2387139" y="1331261"/>
              <a:ext cx="230459" cy="915635"/>
            </a:xfrm>
            <a:prstGeom prst="rect">
              <a:avLst/>
            </a:prstGeom>
            <a:solidFill>
              <a:schemeClr val="accent6">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22" name="TextBox 321"/>
            <p:cNvSpPr txBox="1"/>
            <p:nvPr/>
          </p:nvSpPr>
          <p:spPr>
            <a:xfrm>
              <a:off x="2648386" y="1333784"/>
              <a:ext cx="230459" cy="915635"/>
            </a:xfrm>
            <a:prstGeom prst="rect">
              <a:avLst/>
            </a:prstGeom>
            <a:solidFill>
              <a:schemeClr val="accent6">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23" name="Oval 322"/>
            <p:cNvSpPr/>
            <p:nvPr/>
          </p:nvSpPr>
          <p:spPr>
            <a:xfrm flipH="1">
              <a:off x="3466519" y="2153815"/>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TextBox 323"/>
            <p:cNvSpPr txBox="1"/>
            <p:nvPr/>
          </p:nvSpPr>
          <p:spPr>
            <a:xfrm>
              <a:off x="3433191" y="1320781"/>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25" name="Oval 324"/>
            <p:cNvSpPr/>
            <p:nvPr/>
          </p:nvSpPr>
          <p:spPr>
            <a:xfrm flipH="1">
              <a:off x="3726640" y="2153815"/>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TextBox 325"/>
            <p:cNvSpPr txBox="1"/>
            <p:nvPr/>
          </p:nvSpPr>
          <p:spPr>
            <a:xfrm>
              <a:off x="3535911" y="2215657"/>
              <a:ext cx="301660" cy="369332"/>
            </a:xfrm>
            <a:prstGeom prst="rect">
              <a:avLst/>
            </a:prstGeom>
            <a:noFill/>
          </p:spPr>
          <p:txBody>
            <a:bodyPr wrap="none" rtlCol="0">
              <a:spAutoFit/>
            </a:bodyPr>
            <a:lstStyle/>
            <a:p>
              <a:r>
                <a:rPr lang="en-US" dirty="0"/>
                <a:t>1</a:t>
              </a:r>
            </a:p>
          </p:txBody>
        </p:sp>
        <p:sp>
          <p:nvSpPr>
            <p:cNvPr id="327" name="TextBox 326"/>
            <p:cNvSpPr txBox="1"/>
            <p:nvPr/>
          </p:nvSpPr>
          <p:spPr>
            <a:xfrm>
              <a:off x="4155486" y="2210670"/>
              <a:ext cx="301660" cy="369332"/>
            </a:xfrm>
            <a:prstGeom prst="rect">
              <a:avLst/>
            </a:prstGeom>
            <a:noFill/>
          </p:spPr>
          <p:txBody>
            <a:bodyPr wrap="none" rtlCol="0">
              <a:spAutoFit/>
            </a:bodyPr>
            <a:lstStyle/>
            <a:p>
              <a:r>
                <a:rPr lang="en-US" dirty="0"/>
                <a:t>2</a:t>
              </a:r>
            </a:p>
          </p:txBody>
        </p:sp>
        <p:sp>
          <p:nvSpPr>
            <p:cNvPr id="328" name="Oval 327"/>
            <p:cNvSpPr/>
            <p:nvPr/>
          </p:nvSpPr>
          <p:spPr>
            <a:xfrm flipH="1">
              <a:off x="4799575" y="2156338"/>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TextBox 328"/>
            <p:cNvSpPr txBox="1"/>
            <p:nvPr/>
          </p:nvSpPr>
          <p:spPr>
            <a:xfrm>
              <a:off x="3694438" y="1323304"/>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30" name="Oval 329"/>
            <p:cNvSpPr/>
            <p:nvPr/>
          </p:nvSpPr>
          <p:spPr>
            <a:xfrm flipH="1">
              <a:off x="4078397" y="2153815"/>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TextBox 330"/>
            <p:cNvSpPr txBox="1"/>
            <p:nvPr/>
          </p:nvSpPr>
          <p:spPr>
            <a:xfrm>
              <a:off x="4045069" y="1320781"/>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32" name="Oval 331"/>
            <p:cNvSpPr/>
            <p:nvPr/>
          </p:nvSpPr>
          <p:spPr>
            <a:xfrm flipH="1">
              <a:off x="4338518" y="2153815"/>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TextBox 332"/>
            <p:cNvSpPr txBox="1"/>
            <p:nvPr/>
          </p:nvSpPr>
          <p:spPr>
            <a:xfrm>
              <a:off x="4306316" y="1323304"/>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34" name="TextBox 333"/>
            <p:cNvSpPr txBox="1"/>
            <p:nvPr/>
          </p:nvSpPr>
          <p:spPr>
            <a:xfrm>
              <a:off x="4758771" y="1313148"/>
              <a:ext cx="230459" cy="915635"/>
            </a:xfrm>
            <a:prstGeom prst="rect">
              <a:avLst/>
            </a:prstGeom>
            <a:solidFill>
              <a:srgbClr val="FAC090"/>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35" name="TextBox 334"/>
            <p:cNvSpPr txBox="1"/>
            <p:nvPr/>
          </p:nvSpPr>
          <p:spPr>
            <a:xfrm>
              <a:off x="5051518" y="1762982"/>
              <a:ext cx="230459" cy="463204"/>
            </a:xfrm>
            <a:prstGeom prst="rect">
              <a:avLst/>
            </a:prstGeom>
            <a:solidFill>
              <a:schemeClr val="tx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grpSp>
      <p:grpSp>
        <p:nvGrpSpPr>
          <p:cNvPr id="427" name="Group 426"/>
          <p:cNvGrpSpPr/>
          <p:nvPr/>
        </p:nvGrpSpPr>
        <p:grpSpPr>
          <a:xfrm>
            <a:off x="1673138" y="3485078"/>
            <a:ext cx="3919044" cy="2553563"/>
            <a:chOff x="149138" y="3485077"/>
            <a:chExt cx="3919044" cy="2553563"/>
          </a:xfrm>
        </p:grpSpPr>
        <p:sp>
          <p:nvSpPr>
            <p:cNvPr id="237" name="TextBox 236"/>
            <p:cNvSpPr txBox="1"/>
            <p:nvPr/>
          </p:nvSpPr>
          <p:spPr>
            <a:xfrm>
              <a:off x="149138" y="3485077"/>
              <a:ext cx="595035" cy="369332"/>
            </a:xfrm>
            <a:prstGeom prst="rect">
              <a:avLst/>
            </a:prstGeom>
            <a:noFill/>
          </p:spPr>
          <p:txBody>
            <a:bodyPr wrap="none" rtlCol="0">
              <a:spAutoFit/>
            </a:bodyPr>
            <a:lstStyle/>
            <a:p>
              <a:r>
                <a:rPr lang="en-US" dirty="0"/>
                <a:t>1 XY</a:t>
              </a:r>
            </a:p>
          </p:txBody>
        </p:sp>
        <p:sp>
          <p:nvSpPr>
            <p:cNvPr id="336" name="Oval 335"/>
            <p:cNvSpPr/>
            <p:nvPr/>
          </p:nvSpPr>
          <p:spPr>
            <a:xfrm flipH="1">
              <a:off x="1061680" y="445091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TextBox 336"/>
            <p:cNvSpPr txBox="1"/>
            <p:nvPr/>
          </p:nvSpPr>
          <p:spPr>
            <a:xfrm>
              <a:off x="1028352" y="3617885"/>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38" name="Oval 337"/>
            <p:cNvSpPr/>
            <p:nvPr/>
          </p:nvSpPr>
          <p:spPr>
            <a:xfrm flipH="1">
              <a:off x="1321801" y="445091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Rectangle 338"/>
            <p:cNvSpPr/>
            <p:nvPr/>
          </p:nvSpPr>
          <p:spPr>
            <a:xfrm>
              <a:off x="3061202" y="5628601"/>
              <a:ext cx="415498" cy="369332"/>
            </a:xfrm>
            <a:prstGeom prst="rect">
              <a:avLst/>
            </a:prstGeom>
          </p:spPr>
          <p:txBody>
            <a:bodyPr wrap="none">
              <a:spAutoFit/>
            </a:bodyPr>
            <a:lstStyle/>
            <a:p>
              <a:r>
                <a:rPr lang="en-US" dirty="0"/>
                <a:t>♂</a:t>
              </a:r>
            </a:p>
          </p:txBody>
        </p:sp>
        <p:sp>
          <p:nvSpPr>
            <p:cNvPr id="340" name="Rectangle 339"/>
            <p:cNvSpPr/>
            <p:nvPr/>
          </p:nvSpPr>
          <p:spPr>
            <a:xfrm>
              <a:off x="1372531" y="5669307"/>
              <a:ext cx="415498" cy="369332"/>
            </a:xfrm>
            <a:prstGeom prst="rect">
              <a:avLst/>
            </a:prstGeom>
          </p:spPr>
          <p:txBody>
            <a:bodyPr wrap="none">
              <a:spAutoFit/>
            </a:bodyPr>
            <a:lstStyle/>
            <a:p>
              <a:r>
                <a:rPr lang="en-US" dirty="0"/>
                <a:t>♀</a:t>
              </a:r>
            </a:p>
          </p:txBody>
        </p:sp>
        <p:sp>
          <p:nvSpPr>
            <p:cNvPr id="341" name="TextBox 340"/>
            <p:cNvSpPr txBox="1"/>
            <p:nvPr/>
          </p:nvSpPr>
          <p:spPr>
            <a:xfrm>
              <a:off x="1131072" y="4512761"/>
              <a:ext cx="301660" cy="369332"/>
            </a:xfrm>
            <a:prstGeom prst="rect">
              <a:avLst/>
            </a:prstGeom>
            <a:noFill/>
          </p:spPr>
          <p:txBody>
            <a:bodyPr wrap="none" rtlCol="0">
              <a:spAutoFit/>
            </a:bodyPr>
            <a:lstStyle/>
            <a:p>
              <a:r>
                <a:rPr lang="en-US" dirty="0"/>
                <a:t>1</a:t>
              </a:r>
            </a:p>
          </p:txBody>
        </p:sp>
        <p:sp>
          <p:nvSpPr>
            <p:cNvPr id="342" name="TextBox 341"/>
            <p:cNvSpPr txBox="1"/>
            <p:nvPr/>
          </p:nvSpPr>
          <p:spPr>
            <a:xfrm>
              <a:off x="1749213" y="5497915"/>
              <a:ext cx="304478" cy="369332"/>
            </a:xfrm>
            <a:prstGeom prst="rect">
              <a:avLst/>
            </a:prstGeom>
            <a:noFill/>
          </p:spPr>
          <p:txBody>
            <a:bodyPr wrap="none" rtlCol="0">
              <a:spAutoFit/>
            </a:bodyPr>
            <a:lstStyle/>
            <a:p>
              <a:r>
                <a:rPr lang="en-US" dirty="0"/>
                <a:t>X</a:t>
              </a:r>
            </a:p>
          </p:txBody>
        </p:sp>
        <p:sp>
          <p:nvSpPr>
            <p:cNvPr id="344" name="Rectangle 343"/>
            <p:cNvSpPr/>
            <p:nvPr/>
          </p:nvSpPr>
          <p:spPr>
            <a:xfrm>
              <a:off x="877840" y="3485078"/>
              <a:ext cx="1510480" cy="2553562"/>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TextBox 349"/>
            <p:cNvSpPr txBox="1"/>
            <p:nvPr/>
          </p:nvSpPr>
          <p:spPr>
            <a:xfrm>
              <a:off x="1289599" y="3620408"/>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51" name="Oval 350"/>
            <p:cNvSpPr/>
            <p:nvPr/>
          </p:nvSpPr>
          <p:spPr>
            <a:xfrm flipH="1">
              <a:off x="1673558" y="4510110"/>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TextBox 351"/>
            <p:cNvSpPr txBox="1"/>
            <p:nvPr/>
          </p:nvSpPr>
          <p:spPr>
            <a:xfrm>
              <a:off x="1640230" y="3617885"/>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53" name="Oval 352"/>
            <p:cNvSpPr/>
            <p:nvPr/>
          </p:nvSpPr>
          <p:spPr>
            <a:xfrm flipH="1">
              <a:off x="1933679" y="4510110"/>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TextBox 353"/>
            <p:cNvSpPr txBox="1"/>
            <p:nvPr/>
          </p:nvSpPr>
          <p:spPr>
            <a:xfrm>
              <a:off x="1901477" y="3620408"/>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70" name="Oval 369"/>
            <p:cNvSpPr/>
            <p:nvPr/>
          </p:nvSpPr>
          <p:spPr>
            <a:xfrm flipH="1">
              <a:off x="2741542" y="445146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TextBox 370"/>
            <p:cNvSpPr txBox="1"/>
            <p:nvPr/>
          </p:nvSpPr>
          <p:spPr>
            <a:xfrm>
              <a:off x="2708214" y="3618435"/>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72" name="Oval 371"/>
            <p:cNvSpPr/>
            <p:nvPr/>
          </p:nvSpPr>
          <p:spPr>
            <a:xfrm flipH="1">
              <a:off x="3001663" y="4451469"/>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4" name="TextBox 373"/>
            <p:cNvSpPr txBox="1"/>
            <p:nvPr/>
          </p:nvSpPr>
          <p:spPr>
            <a:xfrm>
              <a:off x="2810934" y="4513311"/>
              <a:ext cx="301660" cy="369332"/>
            </a:xfrm>
            <a:prstGeom prst="rect">
              <a:avLst/>
            </a:prstGeom>
            <a:noFill/>
          </p:spPr>
          <p:txBody>
            <a:bodyPr wrap="none" rtlCol="0">
              <a:spAutoFit/>
            </a:bodyPr>
            <a:lstStyle/>
            <a:p>
              <a:r>
                <a:rPr lang="en-US" dirty="0"/>
                <a:t>1</a:t>
              </a:r>
            </a:p>
          </p:txBody>
        </p:sp>
        <p:sp>
          <p:nvSpPr>
            <p:cNvPr id="375" name="TextBox 374"/>
            <p:cNvSpPr txBox="1"/>
            <p:nvPr/>
          </p:nvSpPr>
          <p:spPr>
            <a:xfrm>
              <a:off x="3338211" y="5498465"/>
              <a:ext cx="556563" cy="369332"/>
            </a:xfrm>
            <a:prstGeom prst="rect">
              <a:avLst/>
            </a:prstGeom>
            <a:noFill/>
          </p:spPr>
          <p:txBody>
            <a:bodyPr wrap="none" rtlCol="0">
              <a:spAutoFit/>
            </a:bodyPr>
            <a:lstStyle/>
            <a:p>
              <a:r>
                <a:rPr lang="en-US" dirty="0"/>
                <a:t>X </a:t>
              </a:r>
              <a:r>
                <a:rPr lang="en-US" sz="1400" dirty="0"/>
                <a:t>  </a:t>
              </a:r>
              <a:r>
                <a:rPr lang="en-US" dirty="0"/>
                <a:t>Y</a:t>
              </a:r>
            </a:p>
          </p:txBody>
        </p:sp>
        <p:sp>
          <p:nvSpPr>
            <p:cNvPr id="376" name="Rectangle 375"/>
            <p:cNvSpPr/>
            <p:nvPr/>
          </p:nvSpPr>
          <p:spPr>
            <a:xfrm>
              <a:off x="2557702" y="3485627"/>
              <a:ext cx="1510480" cy="2553013"/>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7" name="TextBox 376"/>
            <p:cNvSpPr txBox="1"/>
            <p:nvPr/>
          </p:nvSpPr>
          <p:spPr>
            <a:xfrm>
              <a:off x="2969461" y="3620958"/>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78" name="Oval 377"/>
            <p:cNvSpPr/>
            <p:nvPr/>
          </p:nvSpPr>
          <p:spPr>
            <a:xfrm flipH="1">
              <a:off x="3353420" y="4510660"/>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TextBox 378"/>
            <p:cNvSpPr txBox="1"/>
            <p:nvPr/>
          </p:nvSpPr>
          <p:spPr>
            <a:xfrm>
              <a:off x="3320092" y="3618435"/>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82" name="TextBox 381"/>
            <p:cNvSpPr txBox="1"/>
            <p:nvPr/>
          </p:nvSpPr>
          <p:spPr>
            <a:xfrm>
              <a:off x="3323691" y="4650260"/>
              <a:ext cx="230459" cy="915635"/>
            </a:xfrm>
            <a:prstGeom prst="rect">
              <a:avLst/>
            </a:prstGeom>
            <a:solidFill>
              <a:schemeClr val="accent6">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84" name="Oval 383"/>
            <p:cNvSpPr/>
            <p:nvPr/>
          </p:nvSpPr>
          <p:spPr>
            <a:xfrm flipH="1">
              <a:off x="3616300" y="4533520"/>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TextBox 382"/>
            <p:cNvSpPr txBox="1"/>
            <p:nvPr/>
          </p:nvSpPr>
          <p:spPr>
            <a:xfrm>
              <a:off x="3586432" y="4649710"/>
              <a:ext cx="230459" cy="463204"/>
            </a:xfrm>
            <a:prstGeom prst="rect">
              <a:avLst/>
            </a:prstGeom>
            <a:solidFill>
              <a:srgbClr val="558ED5"/>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87" name="TextBox 386"/>
            <p:cNvSpPr txBox="1"/>
            <p:nvPr/>
          </p:nvSpPr>
          <p:spPr>
            <a:xfrm>
              <a:off x="1645522" y="4613797"/>
              <a:ext cx="230459" cy="915635"/>
            </a:xfrm>
            <a:prstGeom prst="rect">
              <a:avLst/>
            </a:prstGeom>
            <a:solidFill>
              <a:schemeClr val="accent6">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88" name="TextBox 387"/>
            <p:cNvSpPr txBox="1"/>
            <p:nvPr/>
          </p:nvSpPr>
          <p:spPr>
            <a:xfrm>
              <a:off x="1910128" y="4613797"/>
              <a:ext cx="230459" cy="915635"/>
            </a:xfrm>
            <a:prstGeom prst="rect">
              <a:avLst/>
            </a:prstGeom>
            <a:solidFill>
              <a:schemeClr val="accent6">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grpSp>
      <p:grpSp>
        <p:nvGrpSpPr>
          <p:cNvPr id="428" name="Group 427"/>
          <p:cNvGrpSpPr/>
          <p:nvPr/>
        </p:nvGrpSpPr>
        <p:grpSpPr>
          <a:xfrm>
            <a:off x="7231529" y="1211943"/>
            <a:ext cx="3436472" cy="1783799"/>
            <a:chOff x="5707529" y="1211942"/>
            <a:chExt cx="3436472" cy="1783799"/>
          </a:xfrm>
        </p:grpSpPr>
        <p:sp>
          <p:nvSpPr>
            <p:cNvPr id="220" name="TextBox 219"/>
            <p:cNvSpPr txBox="1"/>
            <p:nvPr/>
          </p:nvSpPr>
          <p:spPr>
            <a:xfrm>
              <a:off x="7492361" y="1365829"/>
              <a:ext cx="1651640" cy="369332"/>
            </a:xfrm>
            <a:prstGeom prst="rect">
              <a:avLst/>
            </a:prstGeom>
            <a:noFill/>
          </p:spPr>
          <p:txBody>
            <a:bodyPr wrap="square" rtlCol="0">
              <a:spAutoFit/>
            </a:bodyPr>
            <a:lstStyle/>
            <a:p>
              <a:r>
                <a:rPr lang="en-US" dirty="0"/>
                <a:t>16% of genome</a:t>
              </a:r>
            </a:p>
          </p:txBody>
        </p:sp>
        <p:sp>
          <p:nvSpPr>
            <p:cNvPr id="392" name="Oval 391"/>
            <p:cNvSpPr/>
            <p:nvPr/>
          </p:nvSpPr>
          <p:spPr>
            <a:xfrm flipH="1">
              <a:off x="6549256" y="2177784"/>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TextBox 392"/>
            <p:cNvSpPr txBox="1"/>
            <p:nvPr/>
          </p:nvSpPr>
          <p:spPr>
            <a:xfrm>
              <a:off x="6515928" y="1344750"/>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396" name="TextBox 395"/>
            <p:cNvSpPr txBox="1"/>
            <p:nvPr/>
          </p:nvSpPr>
          <p:spPr>
            <a:xfrm>
              <a:off x="6509192" y="2256125"/>
              <a:ext cx="301660" cy="369332"/>
            </a:xfrm>
            <a:prstGeom prst="rect">
              <a:avLst/>
            </a:prstGeom>
            <a:noFill/>
          </p:spPr>
          <p:txBody>
            <a:bodyPr wrap="none" rtlCol="0">
              <a:spAutoFit/>
            </a:bodyPr>
            <a:lstStyle/>
            <a:p>
              <a:r>
                <a:rPr lang="en-US" dirty="0"/>
                <a:t>1</a:t>
              </a:r>
            </a:p>
          </p:txBody>
        </p:sp>
        <p:sp>
          <p:nvSpPr>
            <p:cNvPr id="397" name="TextBox 396"/>
            <p:cNvSpPr txBox="1"/>
            <p:nvPr/>
          </p:nvSpPr>
          <p:spPr>
            <a:xfrm>
              <a:off x="7135689" y="2249353"/>
              <a:ext cx="304478" cy="369332"/>
            </a:xfrm>
            <a:prstGeom prst="rect">
              <a:avLst/>
            </a:prstGeom>
            <a:noFill/>
          </p:spPr>
          <p:txBody>
            <a:bodyPr wrap="none" rtlCol="0">
              <a:spAutoFit/>
            </a:bodyPr>
            <a:lstStyle/>
            <a:p>
              <a:r>
                <a:rPr lang="en-US" dirty="0"/>
                <a:t>X</a:t>
              </a:r>
            </a:p>
          </p:txBody>
        </p:sp>
        <p:sp>
          <p:nvSpPr>
            <p:cNvPr id="399" name="Rectangle 398"/>
            <p:cNvSpPr/>
            <p:nvPr/>
          </p:nvSpPr>
          <p:spPr>
            <a:xfrm>
              <a:off x="6365415" y="1211942"/>
              <a:ext cx="1126945" cy="1783799"/>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9" name="Group 408"/>
            <p:cNvGrpSpPr/>
            <p:nvPr/>
          </p:nvGrpSpPr>
          <p:grpSpPr>
            <a:xfrm>
              <a:off x="6822964" y="1346138"/>
              <a:ext cx="566614" cy="1283525"/>
              <a:chOff x="7313382" y="1344750"/>
              <a:chExt cx="566614" cy="1283525"/>
            </a:xfrm>
          </p:grpSpPr>
          <p:sp>
            <p:nvSpPr>
              <p:cNvPr id="398" name="TextBox 397"/>
              <p:cNvSpPr txBox="1"/>
              <p:nvPr/>
            </p:nvSpPr>
            <p:spPr>
              <a:xfrm>
                <a:off x="7313382" y="2258943"/>
                <a:ext cx="301660" cy="369332"/>
              </a:xfrm>
              <a:prstGeom prst="rect">
                <a:avLst/>
              </a:prstGeom>
              <a:noFill/>
            </p:spPr>
            <p:txBody>
              <a:bodyPr wrap="none" rtlCol="0">
                <a:spAutoFit/>
              </a:bodyPr>
              <a:lstStyle/>
              <a:p>
                <a:r>
                  <a:rPr lang="en-US" dirty="0"/>
                  <a:t>2</a:t>
                </a:r>
              </a:p>
            </p:txBody>
          </p:sp>
          <p:sp>
            <p:nvSpPr>
              <p:cNvPr id="400" name="Oval 399"/>
              <p:cNvSpPr/>
              <p:nvPr/>
            </p:nvSpPr>
            <p:spPr>
              <a:xfrm flipH="1">
                <a:off x="7690341" y="2187940"/>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3" name="Oval 402"/>
              <p:cNvSpPr/>
              <p:nvPr/>
            </p:nvSpPr>
            <p:spPr>
              <a:xfrm flipH="1">
                <a:off x="7368245" y="2177784"/>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4" name="TextBox 403"/>
              <p:cNvSpPr txBox="1"/>
              <p:nvPr/>
            </p:nvSpPr>
            <p:spPr>
              <a:xfrm>
                <a:off x="7334917" y="1344750"/>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407" name="TextBox 406"/>
              <p:cNvSpPr txBox="1"/>
              <p:nvPr/>
            </p:nvSpPr>
            <p:spPr>
              <a:xfrm>
                <a:off x="7649537" y="1344750"/>
                <a:ext cx="230459" cy="915635"/>
              </a:xfrm>
              <a:prstGeom prst="rect">
                <a:avLst/>
              </a:prstGeom>
              <a:solidFill>
                <a:schemeClr val="accent6">
                  <a:lumMod val="60000"/>
                  <a:lumOff val="40000"/>
                </a:schemeClr>
              </a:solidFill>
            </p:spPr>
            <p:txBody>
              <a:bodyPr wrap="square" lIns="0" tIns="0" rIns="0" bIns="0" rtlCol="0">
                <a:spAutoFit/>
              </a:bodyPr>
              <a:lstStyle/>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p:txBody>
          </p:sp>
        </p:grpSp>
        <p:sp>
          <p:nvSpPr>
            <p:cNvPr id="410" name="Rectangle 409"/>
            <p:cNvSpPr/>
            <p:nvPr/>
          </p:nvSpPr>
          <p:spPr>
            <a:xfrm>
              <a:off x="6777837" y="2562344"/>
              <a:ext cx="415498" cy="369332"/>
            </a:xfrm>
            <a:prstGeom prst="rect">
              <a:avLst/>
            </a:prstGeom>
          </p:spPr>
          <p:txBody>
            <a:bodyPr wrap="none">
              <a:spAutoFit/>
            </a:bodyPr>
            <a:lstStyle/>
            <a:p>
              <a:r>
                <a:rPr lang="en-US" dirty="0"/>
                <a:t>♂</a:t>
              </a:r>
            </a:p>
          </p:txBody>
        </p:sp>
        <p:sp>
          <p:nvSpPr>
            <p:cNvPr id="424" name="Right Arrow 423"/>
            <p:cNvSpPr/>
            <p:nvPr/>
          </p:nvSpPr>
          <p:spPr>
            <a:xfrm>
              <a:off x="5707529" y="1915750"/>
              <a:ext cx="522942" cy="4213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9" name="Group 428"/>
          <p:cNvGrpSpPr/>
          <p:nvPr/>
        </p:nvGrpSpPr>
        <p:grpSpPr>
          <a:xfrm>
            <a:off x="5799529" y="3452242"/>
            <a:ext cx="4868473" cy="2587011"/>
            <a:chOff x="4275528" y="3452241"/>
            <a:chExt cx="4868473" cy="2587011"/>
          </a:xfrm>
        </p:grpSpPr>
        <p:sp>
          <p:nvSpPr>
            <p:cNvPr id="385" name="TextBox 384"/>
            <p:cNvSpPr txBox="1"/>
            <p:nvPr/>
          </p:nvSpPr>
          <p:spPr>
            <a:xfrm>
              <a:off x="7372445" y="4094917"/>
              <a:ext cx="1771556" cy="369332"/>
            </a:xfrm>
            <a:prstGeom prst="rect">
              <a:avLst/>
            </a:prstGeom>
            <a:noFill/>
          </p:spPr>
          <p:txBody>
            <a:bodyPr wrap="square" rtlCol="0">
              <a:spAutoFit/>
            </a:bodyPr>
            <a:lstStyle/>
            <a:p>
              <a:r>
                <a:rPr lang="en-US" dirty="0"/>
                <a:t>50% of genome </a:t>
              </a:r>
            </a:p>
          </p:txBody>
        </p:sp>
        <p:sp>
          <p:nvSpPr>
            <p:cNvPr id="411" name="Rectangle 410"/>
            <p:cNvSpPr/>
            <p:nvPr/>
          </p:nvSpPr>
          <p:spPr>
            <a:xfrm>
              <a:off x="6539642" y="5669920"/>
              <a:ext cx="415498" cy="369332"/>
            </a:xfrm>
            <a:prstGeom prst="rect">
              <a:avLst/>
            </a:prstGeom>
          </p:spPr>
          <p:txBody>
            <a:bodyPr wrap="none">
              <a:spAutoFit/>
            </a:bodyPr>
            <a:lstStyle/>
            <a:p>
              <a:r>
                <a:rPr lang="en-US" dirty="0"/>
                <a:t>♂</a:t>
              </a:r>
            </a:p>
          </p:txBody>
        </p:sp>
        <p:sp>
          <p:nvSpPr>
            <p:cNvPr id="414" name="Oval 413"/>
            <p:cNvSpPr/>
            <p:nvPr/>
          </p:nvSpPr>
          <p:spPr>
            <a:xfrm flipH="1">
              <a:off x="6480103" y="4418083"/>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5" name="TextBox 414"/>
            <p:cNvSpPr txBox="1"/>
            <p:nvPr/>
          </p:nvSpPr>
          <p:spPr>
            <a:xfrm>
              <a:off x="6423843" y="4524748"/>
              <a:ext cx="301660" cy="369332"/>
            </a:xfrm>
            <a:prstGeom prst="rect">
              <a:avLst/>
            </a:prstGeom>
            <a:noFill/>
          </p:spPr>
          <p:txBody>
            <a:bodyPr wrap="none" rtlCol="0">
              <a:spAutoFit/>
            </a:bodyPr>
            <a:lstStyle/>
            <a:p>
              <a:r>
                <a:rPr lang="en-US" dirty="0"/>
                <a:t>1</a:t>
              </a:r>
            </a:p>
          </p:txBody>
        </p:sp>
        <p:sp>
          <p:nvSpPr>
            <p:cNvPr id="416" name="TextBox 415"/>
            <p:cNvSpPr txBox="1"/>
            <p:nvPr/>
          </p:nvSpPr>
          <p:spPr>
            <a:xfrm>
              <a:off x="6779624" y="5465079"/>
              <a:ext cx="304478" cy="369332"/>
            </a:xfrm>
            <a:prstGeom prst="rect">
              <a:avLst/>
            </a:prstGeom>
            <a:noFill/>
          </p:spPr>
          <p:txBody>
            <a:bodyPr wrap="none" rtlCol="0">
              <a:spAutoFit/>
            </a:bodyPr>
            <a:lstStyle/>
            <a:p>
              <a:r>
                <a:rPr lang="en-US" dirty="0"/>
                <a:t>X</a:t>
              </a:r>
            </a:p>
          </p:txBody>
        </p:sp>
        <p:sp>
          <p:nvSpPr>
            <p:cNvPr id="417" name="Rectangle 416"/>
            <p:cNvSpPr/>
            <p:nvPr/>
          </p:nvSpPr>
          <p:spPr>
            <a:xfrm>
              <a:off x="6388535" y="3452241"/>
              <a:ext cx="770584" cy="2553013"/>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8" name="TextBox 417"/>
            <p:cNvSpPr txBox="1"/>
            <p:nvPr/>
          </p:nvSpPr>
          <p:spPr>
            <a:xfrm>
              <a:off x="6447901" y="3587572"/>
              <a:ext cx="230459" cy="915635"/>
            </a:xfrm>
            <a:prstGeom prst="rect">
              <a:avLst/>
            </a:prstGeom>
            <a:solidFill>
              <a:schemeClr val="accent2">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419" name="Oval 418"/>
            <p:cNvSpPr/>
            <p:nvPr/>
          </p:nvSpPr>
          <p:spPr>
            <a:xfrm flipH="1">
              <a:off x="6831860" y="4477274"/>
              <a:ext cx="172521" cy="165202"/>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TextBox 419"/>
            <p:cNvSpPr txBox="1"/>
            <p:nvPr/>
          </p:nvSpPr>
          <p:spPr>
            <a:xfrm>
              <a:off x="6798532" y="3585049"/>
              <a:ext cx="230459" cy="915635"/>
            </a:xfrm>
            <a:prstGeom prst="rect">
              <a:avLst/>
            </a:prstGeom>
            <a:solidFill>
              <a:schemeClr val="accent3">
                <a:lumMod val="60000"/>
                <a:lumOff val="40000"/>
              </a:schemeClr>
            </a:solidFill>
          </p:spPr>
          <p:txBody>
            <a:bodyPr wrap="square" lIns="0" tIns="0" rIns="0" bIns="0" rtlCol="0">
              <a:spAutoFit/>
            </a:bodyPr>
            <a:lstStyle/>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a:p>
              <a:pPr algn="ctr">
                <a:lnSpc>
                  <a:spcPct val="70000"/>
                </a:lnSpc>
              </a:pPr>
              <a:endParaRPr lang="en-US" sz="1400" b="1" dirty="0">
                <a:solidFill>
                  <a:srgbClr val="FF0000"/>
                </a:solidFill>
              </a:endParaRPr>
            </a:p>
          </p:txBody>
        </p:sp>
        <p:sp>
          <p:nvSpPr>
            <p:cNvPr id="421" name="TextBox 420"/>
            <p:cNvSpPr txBox="1"/>
            <p:nvPr/>
          </p:nvSpPr>
          <p:spPr>
            <a:xfrm>
              <a:off x="6802131" y="4616874"/>
              <a:ext cx="230459" cy="915635"/>
            </a:xfrm>
            <a:prstGeom prst="rect">
              <a:avLst/>
            </a:prstGeom>
            <a:solidFill>
              <a:schemeClr val="accent6">
                <a:lumMod val="60000"/>
                <a:lumOff val="40000"/>
              </a:schemeClr>
            </a:solidFill>
          </p:spPr>
          <p:txBody>
            <a:bodyPr wrap="square" lIns="0" tIns="0" rIns="0" bIns="0" rtlCol="0">
              <a:spAutoFit/>
            </a:bodyPr>
            <a:lstStyle/>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a:p>
              <a:pPr algn="ctr">
                <a:lnSpc>
                  <a:spcPct val="70000"/>
                </a:lnSpc>
              </a:pPr>
              <a:endParaRPr lang="en-US" sz="1400" dirty="0"/>
            </a:p>
          </p:txBody>
        </p:sp>
        <p:sp>
          <p:nvSpPr>
            <p:cNvPr id="425" name="Right Arrow 424"/>
            <p:cNvSpPr/>
            <p:nvPr/>
          </p:nvSpPr>
          <p:spPr>
            <a:xfrm>
              <a:off x="4275528" y="4636300"/>
              <a:ext cx="1845872" cy="4213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Rectangle 1"/>
          <p:cNvSpPr/>
          <p:nvPr/>
        </p:nvSpPr>
        <p:spPr>
          <a:xfrm>
            <a:off x="6226716" y="1284504"/>
            <a:ext cx="329704" cy="44983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a:off x="4791416" y="3587572"/>
            <a:ext cx="329704" cy="889702"/>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4792339" y="5135121"/>
            <a:ext cx="329704" cy="449834"/>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Origins of haplodiploidy</a:t>
            </a:r>
          </a:p>
        </p:txBody>
      </p:sp>
    </p:spTree>
    <p:extLst>
      <p:ext uri="{BB962C8B-B14F-4D97-AF65-F5344CB8AC3E}">
        <p14:creationId xmlns:p14="http://schemas.microsoft.com/office/powerpoint/2010/main" val="1143955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3-10-07 at 8.33.39 PM.png"/>
          <p:cNvPicPr>
            <a:picLocks noChangeAspect="1"/>
          </p:cNvPicPr>
          <p:nvPr/>
        </p:nvPicPr>
        <p:blipFill rotWithShape="1">
          <a:blip r:embed="rId3">
            <a:extLst>
              <a:ext uri="{28A0092B-C50C-407E-A947-70E740481C1C}">
                <a14:useLocalDpi xmlns:a14="http://schemas.microsoft.com/office/drawing/2010/main" val="0"/>
              </a:ext>
            </a:extLst>
          </a:blip>
          <a:srcRect l="6270" t="5927" r="8882" b="12345"/>
          <a:stretch/>
        </p:blipFill>
        <p:spPr>
          <a:xfrm>
            <a:off x="1856091" y="1081393"/>
            <a:ext cx="3759780" cy="3437810"/>
          </a:xfrm>
          <a:prstGeom prst="rect">
            <a:avLst/>
          </a:prstGeom>
        </p:spPr>
      </p:pic>
      <p:sp>
        <p:nvSpPr>
          <p:cNvPr id="7" name="Rectangle 6"/>
          <p:cNvSpPr/>
          <p:nvPr/>
        </p:nvSpPr>
        <p:spPr>
          <a:xfrm>
            <a:off x="2836585" y="4907442"/>
            <a:ext cx="1927413" cy="923330"/>
          </a:xfrm>
          <a:prstGeom prst="rect">
            <a:avLst/>
          </a:prstGeom>
        </p:spPr>
        <p:txBody>
          <a:bodyPr wrap="square">
            <a:spAutoFit/>
          </a:bodyPr>
          <a:lstStyle/>
          <a:p>
            <a:pPr algn="ctr"/>
            <a:r>
              <a:rPr lang="en-US" dirty="0" err="1"/>
              <a:t>Phylo</a:t>
            </a:r>
            <a:r>
              <a:rPr lang="en-US" dirty="0"/>
              <a:t> - ANOVA </a:t>
            </a:r>
          </a:p>
          <a:p>
            <a:pPr algn="ctr"/>
            <a:r>
              <a:rPr lang="en-US" dirty="0"/>
              <a:t>F-statistic = 97.8, </a:t>
            </a:r>
          </a:p>
          <a:p>
            <a:pPr algn="ctr"/>
            <a:r>
              <a:rPr lang="en-US" dirty="0"/>
              <a:t>p-value &lt; 0.001 </a:t>
            </a:r>
          </a:p>
        </p:txBody>
      </p:sp>
      <p:pic>
        <p:nvPicPr>
          <p:cNvPr id="14" name="Picture 13" descr="Rplot.png"/>
          <p:cNvPicPr>
            <a:picLocks noChangeAspect="1"/>
          </p:cNvPicPr>
          <p:nvPr/>
        </p:nvPicPr>
        <p:blipFill rotWithShape="1">
          <a:blip r:embed="rId4">
            <a:extLst>
              <a:ext uri="{28A0092B-C50C-407E-A947-70E740481C1C}">
                <a14:useLocalDpi xmlns:a14="http://schemas.microsoft.com/office/drawing/2010/main" val="0"/>
              </a:ext>
            </a:extLst>
          </a:blip>
          <a:srcRect l="16288" t="2276" r="16138" b="2702"/>
          <a:stretch/>
        </p:blipFill>
        <p:spPr>
          <a:xfrm>
            <a:off x="5989076" y="1081394"/>
            <a:ext cx="4678924" cy="4749379"/>
          </a:xfrm>
          <a:prstGeom prst="rect">
            <a:avLst/>
          </a:prstGeom>
        </p:spPr>
      </p:pic>
      <p:pic>
        <p:nvPicPr>
          <p:cNvPr id="18" name="Picture 17" descr="Rplot.png"/>
          <p:cNvPicPr>
            <a:picLocks noChangeAspect="1"/>
          </p:cNvPicPr>
          <p:nvPr/>
        </p:nvPicPr>
        <p:blipFill rotWithShape="1">
          <a:blip r:embed="rId4">
            <a:extLst>
              <a:ext uri="{28A0092B-C50C-407E-A947-70E740481C1C}">
                <a14:useLocalDpi xmlns:a14="http://schemas.microsoft.com/office/drawing/2010/main" val="0"/>
              </a:ext>
            </a:extLst>
          </a:blip>
          <a:srcRect l="275" t="89576" r="83196" b="2702"/>
          <a:stretch/>
        </p:blipFill>
        <p:spPr>
          <a:xfrm>
            <a:off x="6835668" y="3370618"/>
            <a:ext cx="1144470" cy="385964"/>
          </a:xfrm>
          <a:prstGeom prst="rect">
            <a:avLst/>
          </a:prstGeom>
        </p:spPr>
      </p:pic>
      <p:sp>
        <p:nvSpPr>
          <p:cNvPr id="15" name="Rectangle 14"/>
          <p:cNvSpPr/>
          <p:nvPr/>
        </p:nvSpPr>
        <p:spPr>
          <a:xfrm>
            <a:off x="6613242" y="2872346"/>
            <a:ext cx="4572000" cy="861774"/>
          </a:xfrm>
          <a:prstGeom prst="rect">
            <a:avLst/>
          </a:prstGeom>
        </p:spPr>
        <p:txBody>
          <a:bodyPr>
            <a:spAutoFit/>
          </a:bodyPr>
          <a:lstStyle/>
          <a:p>
            <a:r>
              <a:rPr lang="en-US" dirty="0">
                <a:latin typeface="Arial"/>
                <a:ea typeface="Wingdings"/>
                <a:cs typeface="Arial"/>
                <a:sym typeface="Wingdings"/>
              </a:rPr>
              <a:t> </a:t>
            </a:r>
            <a:r>
              <a:rPr lang="en-US" sz="1400" dirty="0" err="1">
                <a:latin typeface="Arial"/>
                <a:ea typeface="Wingdings"/>
                <a:cs typeface="Arial"/>
                <a:sym typeface="Wingdings"/>
              </a:rPr>
              <a:t>Diplodiploid</a:t>
            </a:r>
            <a:endParaRPr lang="en-US" sz="1400" dirty="0">
              <a:latin typeface="Arial"/>
              <a:ea typeface="Wingdings"/>
              <a:cs typeface="Arial"/>
              <a:sym typeface="Wingdings"/>
            </a:endParaRPr>
          </a:p>
          <a:p>
            <a:r>
              <a:rPr lang="en-US" dirty="0">
                <a:solidFill>
                  <a:srgbClr val="FF0000"/>
                </a:solidFill>
                <a:latin typeface="Arial"/>
                <a:ea typeface="Wingdings"/>
                <a:cs typeface="Arial"/>
                <a:sym typeface="Wingdings"/>
              </a:rPr>
              <a:t></a:t>
            </a:r>
            <a:r>
              <a:rPr lang="en-US" sz="1400" dirty="0">
                <a:latin typeface="Arial"/>
                <a:ea typeface="Wingdings"/>
                <a:cs typeface="Arial"/>
                <a:sym typeface="Wingdings"/>
              </a:rPr>
              <a:t> </a:t>
            </a:r>
            <a:r>
              <a:rPr lang="en-US" sz="1400" dirty="0" err="1">
                <a:latin typeface="Arial"/>
                <a:ea typeface="Wingdings"/>
                <a:cs typeface="Arial"/>
                <a:sym typeface="Wingdings"/>
              </a:rPr>
              <a:t>Haplodiploid</a:t>
            </a:r>
            <a:endParaRPr lang="en-US" sz="1400" dirty="0">
              <a:latin typeface="Arial"/>
              <a:ea typeface="Wingdings"/>
              <a:cs typeface="Arial"/>
              <a:sym typeface="Wingdings"/>
            </a:endParaRPr>
          </a:p>
          <a:p>
            <a:r>
              <a:rPr lang="en-US" sz="1400" dirty="0">
                <a:latin typeface="Arial"/>
                <a:ea typeface="Wingdings"/>
                <a:cs typeface="Arial"/>
                <a:sym typeface="Wingdings"/>
              </a:rPr>
              <a:t>4                        29</a:t>
            </a:r>
          </a:p>
        </p:txBody>
      </p:sp>
      <p:sp>
        <p:nvSpPr>
          <p:cNvPr id="10"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Origins of haplodiploidy</a:t>
            </a:r>
          </a:p>
        </p:txBody>
      </p:sp>
    </p:spTree>
    <p:extLst>
      <p:ext uri="{BB962C8B-B14F-4D97-AF65-F5344CB8AC3E}">
        <p14:creationId xmlns:p14="http://schemas.microsoft.com/office/powerpoint/2010/main" val="360921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3">
            <a:extLst>
              <a:ext uri="{28A0092B-C50C-407E-A947-70E740481C1C}">
                <a14:useLocalDpi xmlns:a14="http://schemas.microsoft.com/office/drawing/2010/main" val="0"/>
              </a:ext>
            </a:extLst>
          </a:blip>
          <a:srcRect r="52426" b="47558"/>
          <a:stretch/>
        </p:blipFill>
        <p:spPr bwMode="auto">
          <a:xfrm>
            <a:off x="3057683" y="768982"/>
            <a:ext cx="6086913" cy="6058210"/>
          </a:xfrm>
          <a:prstGeom prst="rect">
            <a:avLst/>
          </a:prstGeom>
          <a:noFill/>
          <a:ln>
            <a:noFill/>
          </a:ln>
        </p:spPr>
      </p:pic>
      <p:sp>
        <p:nvSpPr>
          <p:cNvPr id="5"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Ancestral condition test</a:t>
            </a:r>
          </a:p>
        </p:txBody>
      </p:sp>
      <p:sp>
        <p:nvSpPr>
          <p:cNvPr id="6" name="Rectangle 5"/>
          <p:cNvSpPr/>
          <p:nvPr/>
        </p:nvSpPr>
        <p:spPr>
          <a:xfrm>
            <a:off x="2833455" y="923279"/>
            <a:ext cx="665825" cy="56817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780333" y="6035232"/>
            <a:ext cx="275661" cy="307777"/>
          </a:xfrm>
          <a:prstGeom prst="rect">
            <a:avLst/>
          </a:prstGeom>
          <a:solidFill>
            <a:schemeClr val="bg1"/>
          </a:solidFill>
        </p:spPr>
        <p:txBody>
          <a:bodyPr wrap="none" rtlCol="0">
            <a:spAutoFit/>
          </a:bodyPr>
          <a:lstStyle/>
          <a:p>
            <a:r>
              <a:rPr lang="en-US" sz="1400" dirty="0"/>
              <a:t>1</a:t>
            </a:r>
            <a:endParaRPr lang="en-US" dirty="0"/>
          </a:p>
        </p:txBody>
      </p:sp>
      <p:sp>
        <p:nvSpPr>
          <p:cNvPr id="7" name="TextBox 6"/>
          <p:cNvSpPr txBox="1"/>
          <p:nvPr/>
        </p:nvSpPr>
        <p:spPr>
          <a:xfrm>
            <a:off x="5892007" y="6049505"/>
            <a:ext cx="366657" cy="307777"/>
          </a:xfrm>
          <a:prstGeom prst="rect">
            <a:avLst/>
          </a:prstGeom>
          <a:solidFill>
            <a:schemeClr val="bg1"/>
          </a:solidFill>
        </p:spPr>
        <p:txBody>
          <a:bodyPr wrap="none" rtlCol="0">
            <a:spAutoFit/>
          </a:bodyPr>
          <a:lstStyle/>
          <a:p>
            <a:r>
              <a:rPr lang="en-US" sz="1400" dirty="0"/>
              <a:t>15</a:t>
            </a:r>
            <a:endParaRPr lang="en-US" dirty="0"/>
          </a:p>
        </p:txBody>
      </p:sp>
    </p:spTree>
    <p:extLst>
      <p:ext uri="{BB962C8B-B14F-4D97-AF65-F5344CB8AC3E}">
        <p14:creationId xmlns:p14="http://schemas.microsoft.com/office/powerpoint/2010/main" val="192702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Ancestral condition test</a:t>
            </a:r>
          </a:p>
        </p:txBody>
      </p:sp>
      <p:pic>
        <p:nvPicPr>
          <p:cNvPr id="6" name="Picture 5"/>
          <p:cNvPicPr/>
          <p:nvPr/>
        </p:nvPicPr>
        <p:blipFill rotWithShape="1">
          <a:blip r:embed="rId3">
            <a:extLst>
              <a:ext uri="{28A0092B-C50C-407E-A947-70E740481C1C}">
                <a14:useLocalDpi xmlns:a14="http://schemas.microsoft.com/office/drawing/2010/main" val="0"/>
              </a:ext>
            </a:extLst>
          </a:blip>
          <a:srcRect l="48603" b="52813"/>
          <a:stretch/>
        </p:blipFill>
        <p:spPr bwMode="auto">
          <a:xfrm>
            <a:off x="2484195" y="959379"/>
            <a:ext cx="6765867" cy="5608426"/>
          </a:xfrm>
          <a:prstGeom prst="rect">
            <a:avLst/>
          </a:prstGeom>
          <a:noFill/>
          <a:ln>
            <a:noFill/>
          </a:ln>
        </p:spPr>
      </p:pic>
      <p:sp>
        <p:nvSpPr>
          <p:cNvPr id="8" name="Rectangle 7"/>
          <p:cNvSpPr/>
          <p:nvPr/>
        </p:nvSpPr>
        <p:spPr>
          <a:xfrm>
            <a:off x="2452445" y="1126409"/>
            <a:ext cx="665825" cy="56817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3344200" y="1272554"/>
            <a:ext cx="5540322" cy="5109121"/>
            <a:chOff x="1820200" y="1272553"/>
            <a:chExt cx="5540322" cy="5109121"/>
          </a:xfrm>
          <a:solidFill>
            <a:schemeClr val="tx1"/>
          </a:solidFill>
        </p:grpSpPr>
        <p:sp>
          <p:nvSpPr>
            <p:cNvPr id="2" name="Oval 1"/>
            <p:cNvSpPr/>
            <p:nvPr/>
          </p:nvSpPr>
          <p:spPr>
            <a:xfrm>
              <a:off x="7181941" y="6203093"/>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800160" y="5633542"/>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042440" y="5495601"/>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292160" y="6004192"/>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820200" y="297083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310920" y="577499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538760" y="5465121"/>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972600" y="449483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354359" y="2997016"/>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275229" y="352748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395000" y="403763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831880" y="4216216"/>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995960" y="494187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889450" y="2324894"/>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390050" y="1272553"/>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687810" y="246283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736461" y="2682459"/>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578200" y="2741270"/>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932261" y="2922184"/>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5374050" y="338524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164989" y="1410494"/>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130819" y="159923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695480" y="249331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350040" y="351732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274600" y="4088251"/>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6909181" y="4618133"/>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164381" y="4747108"/>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879290" y="5148415"/>
              <a:ext cx="178581" cy="178581"/>
            </a:xfrm>
            <a:prstGeom prst="ellipse">
              <a:avLst/>
            </a:prstGeom>
            <a:grp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6611419" y="1798136"/>
              <a:ext cx="178581" cy="178581"/>
            </a:xfrm>
            <a:prstGeom prst="ellipse">
              <a:avLst/>
            </a:prstGeom>
            <a:solidFill>
              <a:srgbClr val="FF0000"/>
            </a:solidFill>
            <a:ln w="285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5654819" y="1272554"/>
            <a:ext cx="2927052" cy="4054443"/>
            <a:chOff x="4130819" y="1272553"/>
            <a:chExt cx="2927052" cy="4054443"/>
          </a:xfrm>
        </p:grpSpPr>
        <p:sp>
          <p:nvSpPr>
            <p:cNvPr id="38" name="Oval 37"/>
            <p:cNvSpPr/>
            <p:nvPr/>
          </p:nvSpPr>
          <p:spPr>
            <a:xfrm>
              <a:off x="6390050" y="1272553"/>
              <a:ext cx="178581" cy="178581"/>
            </a:xfrm>
            <a:prstGeom prst="ellipse">
              <a:avLst/>
            </a:prstGeom>
            <a:solidFill>
              <a:srgbClr val="00FF00"/>
            </a:solid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130819" y="1599235"/>
              <a:ext cx="178581" cy="178581"/>
            </a:xfrm>
            <a:prstGeom prst="ellipse">
              <a:avLst/>
            </a:prstGeom>
            <a:solidFill>
              <a:srgbClr val="00FF00"/>
            </a:solid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374050" y="3385245"/>
              <a:ext cx="178581" cy="178581"/>
            </a:xfrm>
            <a:prstGeom prst="ellipse">
              <a:avLst/>
            </a:prstGeom>
            <a:solidFill>
              <a:srgbClr val="00FF00"/>
            </a:solid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274600" y="4088251"/>
              <a:ext cx="178581" cy="178581"/>
            </a:xfrm>
            <a:prstGeom prst="ellipse">
              <a:avLst/>
            </a:prstGeom>
            <a:solidFill>
              <a:srgbClr val="00FF00"/>
            </a:solid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6879290" y="5148415"/>
              <a:ext cx="178581" cy="178581"/>
            </a:xfrm>
            <a:prstGeom prst="ellipse">
              <a:avLst/>
            </a:prstGeom>
            <a:solidFill>
              <a:srgbClr val="00FF00"/>
            </a:solidFill>
            <a:ln w="28575"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TextBox 42"/>
          <p:cNvSpPr txBox="1"/>
          <p:nvPr/>
        </p:nvSpPr>
        <p:spPr>
          <a:xfrm>
            <a:off x="3663305" y="5700999"/>
            <a:ext cx="2708421" cy="646331"/>
          </a:xfrm>
          <a:prstGeom prst="rect">
            <a:avLst/>
          </a:prstGeom>
          <a:solidFill>
            <a:schemeClr val="bg1"/>
          </a:solidFill>
        </p:spPr>
        <p:txBody>
          <a:bodyPr wrap="square" rtlCol="0">
            <a:spAutoFit/>
          </a:bodyPr>
          <a:lstStyle/>
          <a:p>
            <a:r>
              <a:rPr lang="en-US" dirty="0" err="1"/>
              <a:t>Diplodiploid</a:t>
            </a:r>
            <a:endParaRPr lang="en-US" dirty="0"/>
          </a:p>
          <a:p>
            <a:r>
              <a:rPr lang="en-US" dirty="0" err="1"/>
              <a:t>Haplodiploid</a:t>
            </a:r>
            <a:endParaRPr lang="en-US" dirty="0"/>
          </a:p>
        </p:txBody>
      </p:sp>
    </p:spTree>
    <p:extLst>
      <p:ext uri="{BB962C8B-B14F-4D97-AF65-F5344CB8AC3E}">
        <p14:creationId xmlns:p14="http://schemas.microsoft.com/office/powerpoint/2010/main" val="26845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Ancestral condition test</a:t>
            </a:r>
          </a:p>
        </p:txBody>
      </p:sp>
      <p:pic>
        <p:nvPicPr>
          <p:cNvPr id="8" name="Picture 7"/>
          <p:cNvPicPr/>
          <p:nvPr/>
        </p:nvPicPr>
        <p:blipFill rotWithShape="1">
          <a:blip r:embed="rId3">
            <a:extLst>
              <a:ext uri="{28A0092B-C50C-407E-A947-70E740481C1C}">
                <a14:useLocalDpi xmlns:a14="http://schemas.microsoft.com/office/drawing/2010/main" val="0"/>
              </a:ext>
            </a:extLst>
          </a:blip>
          <a:srcRect l="49086" t="51791"/>
          <a:stretch/>
        </p:blipFill>
        <p:spPr bwMode="auto">
          <a:xfrm>
            <a:off x="2975549" y="1278527"/>
            <a:ext cx="6017624" cy="5144703"/>
          </a:xfrm>
          <a:prstGeom prst="rect">
            <a:avLst/>
          </a:prstGeom>
          <a:noFill/>
          <a:ln>
            <a:noFill/>
          </a:ln>
        </p:spPr>
      </p:pic>
      <p:sp>
        <p:nvSpPr>
          <p:cNvPr id="2" name="Rectangle 1"/>
          <p:cNvSpPr/>
          <p:nvPr/>
        </p:nvSpPr>
        <p:spPr>
          <a:xfrm>
            <a:off x="2864529" y="1491449"/>
            <a:ext cx="665825" cy="56817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694591" y="5235150"/>
            <a:ext cx="4230499" cy="383728"/>
          </a:xfrm>
          <a:prstGeom prst="rect">
            <a:avLst/>
          </a:prstGeom>
          <a:solidFill>
            <a:schemeClr val="bg1"/>
          </a:solidFill>
        </p:spPr>
        <p:txBody>
          <a:bodyPr wrap="square" rtlCol="0">
            <a:spAutoFit/>
          </a:bodyPr>
          <a:lstStyle/>
          <a:p>
            <a:r>
              <a:rPr lang="en-US" dirty="0"/>
              <a:t> 7           </a:t>
            </a:r>
            <a:r>
              <a:rPr lang="en-US" sz="1200" dirty="0"/>
              <a:t>  </a:t>
            </a:r>
            <a:r>
              <a:rPr lang="en-US" dirty="0"/>
              <a:t> 8          </a:t>
            </a:r>
            <a:r>
              <a:rPr lang="en-US" sz="1200" dirty="0"/>
              <a:t>  </a:t>
            </a:r>
            <a:r>
              <a:rPr lang="en-US" dirty="0"/>
              <a:t>  9            10        </a:t>
            </a:r>
            <a:r>
              <a:rPr lang="en-US" sz="1400" dirty="0"/>
              <a:t>  </a:t>
            </a:r>
            <a:r>
              <a:rPr lang="en-US" dirty="0"/>
              <a:t>  11</a:t>
            </a:r>
          </a:p>
        </p:txBody>
      </p:sp>
    </p:spTree>
    <p:extLst>
      <p:ext uri="{BB962C8B-B14F-4D97-AF65-F5344CB8AC3E}">
        <p14:creationId xmlns:p14="http://schemas.microsoft.com/office/powerpoint/2010/main" val="1282415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cintosh HD:Users:hlb7922:Desktop:Rplot.eps"/>
          <p:cNvPicPr/>
          <p:nvPr/>
        </p:nvPicPr>
        <p:blipFill rotWithShape="1">
          <a:blip r:embed="rId3">
            <a:extLst>
              <a:ext uri="{28A0092B-C50C-407E-A947-70E740481C1C}">
                <a14:useLocalDpi xmlns:a14="http://schemas.microsoft.com/office/drawing/2010/main" val="0"/>
              </a:ext>
            </a:extLst>
          </a:blip>
          <a:srcRect t="14673"/>
          <a:stretch/>
        </p:blipFill>
        <p:spPr bwMode="auto">
          <a:xfrm>
            <a:off x="2574437" y="1605959"/>
            <a:ext cx="6905333" cy="4505916"/>
          </a:xfrm>
          <a:prstGeom prst="rect">
            <a:avLst/>
          </a:prstGeom>
          <a:noFill/>
          <a:ln>
            <a:noFill/>
          </a:ln>
          <a:extLst>
            <a:ext uri="{53640926-AAD7-44d8-BBD7-CCE9431645EC}">
              <a14:shadowObscured xmlns:a14="http://schemas.microsoft.com/office/drawing/2010/main" xmlns=""/>
            </a:ext>
          </a:extLst>
        </p:spPr>
      </p:pic>
      <p:sp>
        <p:nvSpPr>
          <p:cNvPr id="2" name="TextBox 1"/>
          <p:cNvSpPr txBox="1"/>
          <p:nvPr/>
        </p:nvSpPr>
        <p:spPr>
          <a:xfrm>
            <a:off x="3634331" y="1824337"/>
            <a:ext cx="1666354" cy="1200329"/>
          </a:xfrm>
          <a:prstGeom prst="rect">
            <a:avLst/>
          </a:prstGeom>
          <a:noFill/>
        </p:spPr>
        <p:txBody>
          <a:bodyPr wrap="none" rtlCol="0">
            <a:spAutoFit/>
          </a:bodyPr>
          <a:lstStyle/>
          <a:p>
            <a:r>
              <a:rPr lang="en-US" dirty="0">
                <a:solidFill>
                  <a:srgbClr val="FF0000"/>
                </a:solidFill>
              </a:rPr>
              <a:t>Origins of </a:t>
            </a:r>
          </a:p>
          <a:p>
            <a:r>
              <a:rPr lang="en-US" dirty="0">
                <a:solidFill>
                  <a:srgbClr val="FF0000"/>
                </a:solidFill>
              </a:rPr>
              <a:t>Haplodiploidy</a:t>
            </a:r>
          </a:p>
          <a:p>
            <a:endParaRPr lang="en-US" dirty="0">
              <a:solidFill>
                <a:srgbClr val="FF0000"/>
              </a:solidFill>
            </a:endParaRPr>
          </a:p>
          <a:p>
            <a:r>
              <a:rPr lang="en-US" dirty="0">
                <a:solidFill>
                  <a:srgbClr val="FF0000"/>
                </a:solidFill>
              </a:rPr>
              <a:t>P-value = 0.019 </a:t>
            </a:r>
          </a:p>
        </p:txBody>
      </p:sp>
      <p:sp>
        <p:nvSpPr>
          <p:cNvPr id="5" name="TextBox 4"/>
          <p:cNvSpPr txBox="1"/>
          <p:nvPr/>
        </p:nvSpPr>
        <p:spPr>
          <a:xfrm>
            <a:off x="6270586" y="3115844"/>
            <a:ext cx="560896" cy="369332"/>
          </a:xfrm>
          <a:prstGeom prst="rect">
            <a:avLst/>
          </a:prstGeom>
          <a:noFill/>
        </p:spPr>
        <p:txBody>
          <a:bodyPr wrap="none" rtlCol="0">
            <a:spAutoFit/>
          </a:bodyPr>
          <a:lstStyle/>
          <a:p>
            <a:r>
              <a:rPr lang="en-US" dirty="0"/>
              <a:t>Null</a:t>
            </a:r>
          </a:p>
        </p:txBody>
      </p:sp>
      <p:sp>
        <p:nvSpPr>
          <p:cNvPr id="6" name="Title 1"/>
          <p:cNvSpPr txBox="1">
            <a:spLocks/>
          </p:cNvSpPr>
          <p:nvPr/>
        </p:nvSpPr>
        <p:spPr>
          <a:xfrm>
            <a:off x="0" y="1"/>
            <a:ext cx="12192000" cy="840327"/>
          </a:xfrm>
          <a:prstGeom prst="rect">
            <a:avLst/>
          </a:prstGeom>
          <a:solidFill>
            <a:schemeClr val="tx1"/>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solidFill>
                  <a:srgbClr val="FFFFFF"/>
                </a:solidFill>
              </a:rPr>
              <a:t>Section 4: Origins of haplodiploidy</a:t>
            </a:r>
          </a:p>
        </p:txBody>
      </p:sp>
    </p:spTree>
    <p:extLst>
      <p:ext uri="{BB962C8B-B14F-4D97-AF65-F5344CB8AC3E}">
        <p14:creationId xmlns:p14="http://schemas.microsoft.com/office/powerpoint/2010/main" val="1961129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Resources and Prep</a:t>
            </a:r>
          </a:p>
        </p:txBody>
      </p:sp>
      <p:sp>
        <p:nvSpPr>
          <p:cNvPr id="12" name="TextBox 11"/>
          <p:cNvSpPr txBox="1"/>
          <p:nvPr/>
        </p:nvSpPr>
        <p:spPr>
          <a:xfrm>
            <a:off x="182236" y="1333336"/>
            <a:ext cx="6490413" cy="4154984"/>
          </a:xfrm>
          <a:prstGeom prst="rect">
            <a:avLst/>
          </a:prstGeom>
          <a:noFill/>
        </p:spPr>
        <p:txBody>
          <a:bodyPr wrap="square" rtlCol="0">
            <a:spAutoFit/>
          </a:bodyPr>
          <a:lstStyle/>
          <a:p>
            <a:pPr marL="285750" indent="-285750">
              <a:buFont typeface="Arial" charset="0"/>
              <a:buChar char="•"/>
            </a:pPr>
            <a:r>
              <a:rPr lang="en-US" sz="2400" dirty="0"/>
              <a:t>You can answer cool questions with comparative approaches!</a:t>
            </a:r>
          </a:p>
          <a:p>
            <a:pPr marL="285750" indent="-285750">
              <a:buFont typeface="Arial" charset="0"/>
              <a:buChar char="•"/>
            </a:pPr>
            <a:r>
              <a:rPr lang="en-US" sz="2400" dirty="0"/>
              <a:t>My door is always open</a:t>
            </a:r>
          </a:p>
          <a:p>
            <a:pPr marL="285750" indent="-285750">
              <a:buFont typeface="Arial" charset="0"/>
              <a:buChar char="•"/>
            </a:pPr>
            <a:endParaRPr lang="en-US" sz="2400" dirty="0"/>
          </a:p>
          <a:p>
            <a:pPr marL="285750" indent="-285750">
              <a:buFont typeface="Arial" charset="0"/>
              <a:buChar char="•"/>
            </a:pPr>
            <a:endParaRPr lang="en-US" sz="2400" dirty="0"/>
          </a:p>
          <a:p>
            <a:pPr marL="285750" indent="-285750">
              <a:buFont typeface="Arial" charset="0"/>
              <a:buChar char="•"/>
            </a:pPr>
            <a:r>
              <a:rPr lang="en-US" sz="2400" dirty="0">
                <a:hlinkClick r:id="rId3"/>
              </a:rPr>
              <a:t>PCM book by Luke Harmon</a:t>
            </a:r>
            <a:endParaRPr lang="en-US" sz="2400" dirty="0"/>
          </a:p>
          <a:p>
            <a:pPr marL="285750" indent="-285750">
              <a:buFont typeface="Arial" charset="0"/>
              <a:buChar char="•"/>
            </a:pPr>
            <a:endParaRPr lang="en-US" sz="2400" dirty="0"/>
          </a:p>
          <a:p>
            <a:pPr marL="285750" indent="-285750">
              <a:buFont typeface="Arial" charset="0"/>
              <a:buChar char="•"/>
            </a:pPr>
            <a:endParaRPr lang="en-US" sz="2400" dirty="0"/>
          </a:p>
          <a:p>
            <a:pPr marL="285750" indent="-285750">
              <a:buFont typeface="Arial" charset="0"/>
              <a:buChar char="•"/>
            </a:pPr>
            <a:endParaRPr lang="en-US" sz="2400" dirty="0"/>
          </a:p>
          <a:p>
            <a:pPr marL="285750" indent="-285750">
              <a:buFont typeface="Arial" charset="0"/>
              <a:buChar char="•"/>
            </a:pPr>
            <a:r>
              <a:rPr lang="en-US" sz="2400" dirty="0"/>
              <a:t>For Thursday make sure that you have APE </a:t>
            </a:r>
            <a:r>
              <a:rPr lang="en-US" sz="2400" dirty="0" err="1"/>
              <a:t>installled</a:t>
            </a:r>
            <a:r>
              <a:rPr lang="en-US" sz="2400" dirty="0"/>
              <a:t>!</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1134" y="1169858"/>
            <a:ext cx="2126182" cy="282160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1322" y="1163060"/>
            <a:ext cx="2233211" cy="2828406"/>
          </a:xfrm>
          <a:prstGeom prst="rect">
            <a:avLst/>
          </a:prstGeom>
        </p:spPr>
      </p:pic>
      <p:sp>
        <p:nvSpPr>
          <p:cNvPr id="9" name="TextBox 8"/>
          <p:cNvSpPr txBox="1"/>
          <p:nvPr/>
        </p:nvSpPr>
        <p:spPr>
          <a:xfrm>
            <a:off x="6954785" y="4415536"/>
            <a:ext cx="3804183" cy="1477328"/>
          </a:xfrm>
          <a:prstGeom prst="rect">
            <a:avLst/>
          </a:prstGeom>
          <a:noFill/>
        </p:spPr>
        <p:txBody>
          <a:bodyPr wrap="none" rtlCol="0">
            <a:spAutoFit/>
          </a:bodyPr>
          <a:lstStyle/>
          <a:p>
            <a:r>
              <a:rPr lang="en-US" dirty="0">
                <a:hlinkClick r:id="rId6"/>
              </a:rPr>
              <a:t>CRAN Taskview</a:t>
            </a:r>
            <a:endParaRPr lang="en-US" dirty="0"/>
          </a:p>
          <a:p>
            <a:endParaRPr lang="en-US" dirty="0"/>
          </a:p>
          <a:p>
            <a:r>
              <a:rPr lang="en-US" u="sng" dirty="0"/>
              <a:t>Workshops</a:t>
            </a:r>
          </a:p>
          <a:p>
            <a:r>
              <a:rPr lang="en-US" dirty="0">
                <a:hlinkClick r:id="rId7"/>
              </a:rPr>
              <a:t>Bodega </a:t>
            </a:r>
            <a:r>
              <a:rPr lang="mr-IN" dirty="0">
                <a:hlinkClick r:id="rId7"/>
              </a:rPr>
              <a:t>–</a:t>
            </a:r>
            <a:r>
              <a:rPr lang="en-US" dirty="0">
                <a:hlinkClick r:id="rId7"/>
              </a:rPr>
              <a:t> Bayesian/cheap</a:t>
            </a:r>
            <a:endParaRPr lang="en-US" dirty="0"/>
          </a:p>
          <a:p>
            <a:r>
              <a:rPr lang="en-US" dirty="0">
                <a:hlinkClick r:id="rId8"/>
              </a:rPr>
              <a:t>MBL </a:t>
            </a:r>
            <a:r>
              <a:rPr lang="mr-IN" dirty="0">
                <a:hlinkClick r:id="rId8"/>
              </a:rPr>
              <a:t>–</a:t>
            </a:r>
            <a:r>
              <a:rPr lang="en-US" dirty="0">
                <a:hlinkClick r:id="rId8"/>
              </a:rPr>
              <a:t> More molecular/very expensive</a:t>
            </a:r>
            <a:endParaRPr lang="en-US" dirty="0"/>
          </a:p>
        </p:txBody>
      </p:sp>
    </p:spTree>
    <p:extLst>
      <p:ext uri="{BB962C8B-B14F-4D97-AF65-F5344CB8AC3E}">
        <p14:creationId xmlns:p14="http://schemas.microsoft.com/office/powerpoint/2010/main" val="567193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classes of problems</a:t>
            </a:r>
          </a:p>
        </p:txBody>
      </p:sp>
      <p:sp>
        <p:nvSpPr>
          <p:cNvPr id="4" name="TextBox 3">
            <a:extLst>
              <a:ext uri="{FF2B5EF4-FFF2-40B4-BE49-F238E27FC236}">
                <a16:creationId xmlns:a16="http://schemas.microsoft.com/office/drawing/2014/main" id="{418D8E9E-C679-5D4E-9518-7C029160D6D3}"/>
              </a:ext>
            </a:extLst>
          </p:cNvPr>
          <p:cNvSpPr txBox="1"/>
          <p:nvPr/>
        </p:nvSpPr>
        <p:spPr>
          <a:xfrm>
            <a:off x="976745" y="2223655"/>
            <a:ext cx="2954207" cy="923330"/>
          </a:xfrm>
          <a:prstGeom prst="rect">
            <a:avLst/>
          </a:prstGeom>
          <a:noFill/>
        </p:spPr>
        <p:txBody>
          <a:bodyPr wrap="none" rtlCol="0">
            <a:spAutoFit/>
          </a:bodyPr>
          <a:lstStyle/>
          <a:p>
            <a:r>
              <a:rPr lang="en-US" b="1" dirty="0"/>
              <a:t>Traditional comparison types</a:t>
            </a:r>
          </a:p>
          <a:p>
            <a:r>
              <a:rPr lang="en-US" dirty="0"/>
              <a:t>Does A impact B</a:t>
            </a:r>
          </a:p>
          <a:p>
            <a:r>
              <a:rPr lang="en-US" dirty="0"/>
              <a:t>Is A different from B</a:t>
            </a:r>
          </a:p>
        </p:txBody>
      </p:sp>
      <p:sp>
        <p:nvSpPr>
          <p:cNvPr id="5" name="TextBox 4">
            <a:extLst>
              <a:ext uri="{FF2B5EF4-FFF2-40B4-BE49-F238E27FC236}">
                <a16:creationId xmlns:a16="http://schemas.microsoft.com/office/drawing/2014/main" id="{5D3DB2D0-0A94-3845-8683-D1A61731E5C1}"/>
              </a:ext>
            </a:extLst>
          </p:cNvPr>
          <p:cNvSpPr txBox="1"/>
          <p:nvPr/>
        </p:nvSpPr>
        <p:spPr>
          <a:xfrm>
            <a:off x="6582888" y="2223655"/>
            <a:ext cx="4392100" cy="923330"/>
          </a:xfrm>
          <a:prstGeom prst="rect">
            <a:avLst/>
          </a:prstGeom>
          <a:noFill/>
        </p:spPr>
        <p:txBody>
          <a:bodyPr wrap="none" rtlCol="0">
            <a:spAutoFit/>
          </a:bodyPr>
          <a:lstStyle/>
          <a:p>
            <a:r>
              <a:rPr lang="en-US" b="1" dirty="0"/>
              <a:t>Mode of evolution</a:t>
            </a:r>
          </a:p>
          <a:p>
            <a:r>
              <a:rPr lang="en-US" dirty="0"/>
              <a:t>Does the state of A impact the evolution of B</a:t>
            </a:r>
          </a:p>
          <a:p>
            <a:r>
              <a:rPr lang="en-US" dirty="0"/>
              <a:t>Do A and B change at different rates</a:t>
            </a:r>
          </a:p>
        </p:txBody>
      </p:sp>
    </p:spTree>
    <p:extLst>
      <p:ext uri="{BB962C8B-B14F-4D97-AF65-F5344CB8AC3E}">
        <p14:creationId xmlns:p14="http://schemas.microsoft.com/office/powerpoint/2010/main" val="750352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Problem</a:t>
            </a:r>
          </a:p>
        </p:txBody>
      </p:sp>
      <p:sp>
        <p:nvSpPr>
          <p:cNvPr id="4" name="TextBox 3">
            <a:extLst>
              <a:ext uri="{FF2B5EF4-FFF2-40B4-BE49-F238E27FC236}">
                <a16:creationId xmlns:a16="http://schemas.microsoft.com/office/drawing/2014/main" id="{418D8E9E-C679-5D4E-9518-7C029160D6D3}"/>
              </a:ext>
            </a:extLst>
          </p:cNvPr>
          <p:cNvSpPr txBox="1"/>
          <p:nvPr/>
        </p:nvSpPr>
        <p:spPr>
          <a:xfrm>
            <a:off x="976745" y="2223655"/>
            <a:ext cx="1968680" cy="369332"/>
          </a:xfrm>
          <a:prstGeom prst="rect">
            <a:avLst/>
          </a:prstGeom>
          <a:noFill/>
        </p:spPr>
        <p:txBody>
          <a:bodyPr wrap="none" rtlCol="0">
            <a:spAutoFit/>
          </a:bodyPr>
          <a:lstStyle/>
          <a:p>
            <a:r>
              <a:rPr lang="en-US" dirty="0"/>
              <a:t>An example from R</a:t>
            </a:r>
          </a:p>
        </p:txBody>
      </p:sp>
    </p:spTree>
    <p:extLst>
      <p:ext uri="{BB962C8B-B14F-4D97-AF65-F5344CB8AC3E}">
        <p14:creationId xmlns:p14="http://schemas.microsoft.com/office/powerpoint/2010/main" val="2069505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Solutions</a:t>
            </a:r>
          </a:p>
        </p:txBody>
      </p:sp>
      <p:sp>
        <p:nvSpPr>
          <p:cNvPr id="4" name="TextBox 3">
            <a:extLst>
              <a:ext uri="{FF2B5EF4-FFF2-40B4-BE49-F238E27FC236}">
                <a16:creationId xmlns:a16="http://schemas.microsoft.com/office/drawing/2014/main" id="{418D8E9E-C679-5D4E-9518-7C029160D6D3}"/>
              </a:ext>
            </a:extLst>
          </p:cNvPr>
          <p:cNvSpPr txBox="1"/>
          <p:nvPr/>
        </p:nvSpPr>
        <p:spPr>
          <a:xfrm>
            <a:off x="415636" y="1433946"/>
            <a:ext cx="9909316" cy="2585323"/>
          </a:xfrm>
          <a:prstGeom prst="rect">
            <a:avLst/>
          </a:prstGeom>
          <a:noFill/>
        </p:spPr>
        <p:txBody>
          <a:bodyPr wrap="none" rtlCol="0">
            <a:spAutoFit/>
          </a:bodyPr>
          <a:lstStyle/>
          <a:p>
            <a:r>
              <a:rPr lang="en-US" dirty="0"/>
              <a:t>Calculating independent contrasts</a:t>
            </a:r>
          </a:p>
          <a:p>
            <a:r>
              <a:rPr lang="en-US" dirty="0"/>
              <a:t>	Only good for two continuous traits</a:t>
            </a:r>
          </a:p>
          <a:p>
            <a:r>
              <a:rPr lang="en-US" dirty="0"/>
              <a:t>Treating a phylogeny as a covariance matrix</a:t>
            </a:r>
          </a:p>
          <a:p>
            <a:r>
              <a:rPr lang="en-US" dirty="0"/>
              <a:t>	PGLS</a:t>
            </a:r>
          </a:p>
          <a:p>
            <a:r>
              <a:rPr lang="en-US" dirty="0"/>
              <a:t>Creating a process based model that explicitly incorporates the phylogeny into the likelihood calculation</a:t>
            </a:r>
          </a:p>
          <a:p>
            <a:r>
              <a:rPr lang="en-US" dirty="0"/>
              <a:t>	BAMM</a:t>
            </a:r>
          </a:p>
          <a:p>
            <a:r>
              <a:rPr lang="en-US" dirty="0"/>
              <a:t>	</a:t>
            </a:r>
            <a:r>
              <a:rPr lang="en-US" dirty="0" err="1"/>
              <a:t>Diversitree</a:t>
            </a:r>
            <a:endParaRPr lang="en-US" dirty="0"/>
          </a:p>
          <a:p>
            <a:r>
              <a:rPr lang="en-US" dirty="0"/>
              <a:t>Simulation using a monte </a:t>
            </a:r>
            <a:r>
              <a:rPr lang="en-US" dirty="0" err="1"/>
              <a:t>carlo</a:t>
            </a:r>
            <a:r>
              <a:rPr lang="en-US" dirty="0"/>
              <a:t> approach</a:t>
            </a:r>
          </a:p>
          <a:p>
            <a:r>
              <a:rPr lang="en-US" dirty="0"/>
              <a:t>	</a:t>
            </a:r>
          </a:p>
        </p:txBody>
      </p:sp>
    </p:spTree>
    <p:extLst>
      <p:ext uri="{BB962C8B-B14F-4D97-AF65-F5344CB8AC3E}">
        <p14:creationId xmlns:p14="http://schemas.microsoft.com/office/powerpoint/2010/main" val="2679426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Independent Contrasts</a:t>
            </a:r>
          </a:p>
        </p:txBody>
      </p:sp>
      <p:pic>
        <p:nvPicPr>
          <p:cNvPr id="3" name="Picture 2">
            <a:extLst>
              <a:ext uri="{FF2B5EF4-FFF2-40B4-BE49-F238E27FC236}">
                <a16:creationId xmlns:a16="http://schemas.microsoft.com/office/drawing/2014/main" id="{C1743CF6-D4E1-0744-A0F4-7D7F7BA65459}"/>
              </a:ext>
            </a:extLst>
          </p:cNvPr>
          <p:cNvPicPr>
            <a:picLocks noChangeAspect="1"/>
          </p:cNvPicPr>
          <p:nvPr/>
        </p:nvPicPr>
        <p:blipFill>
          <a:blip r:embed="rId2"/>
          <a:stretch>
            <a:fillRect/>
          </a:stretch>
        </p:blipFill>
        <p:spPr>
          <a:xfrm>
            <a:off x="228599" y="1226126"/>
            <a:ext cx="6899564" cy="5174673"/>
          </a:xfrm>
          <a:prstGeom prst="rect">
            <a:avLst/>
          </a:prstGeom>
        </p:spPr>
      </p:pic>
      <p:sp>
        <p:nvSpPr>
          <p:cNvPr id="5" name="TextBox 4">
            <a:extLst>
              <a:ext uri="{FF2B5EF4-FFF2-40B4-BE49-F238E27FC236}">
                <a16:creationId xmlns:a16="http://schemas.microsoft.com/office/drawing/2014/main" id="{B532B2B7-A91E-3044-8BEA-A2A48462521E}"/>
              </a:ext>
            </a:extLst>
          </p:cNvPr>
          <p:cNvSpPr txBox="1"/>
          <p:nvPr/>
        </p:nvSpPr>
        <p:spPr>
          <a:xfrm>
            <a:off x="8291945" y="1226126"/>
            <a:ext cx="2550698" cy="954107"/>
          </a:xfrm>
          <a:prstGeom prst="rect">
            <a:avLst/>
          </a:prstGeom>
          <a:noFill/>
        </p:spPr>
        <p:txBody>
          <a:bodyPr wrap="none" rtlCol="0">
            <a:spAutoFit/>
          </a:bodyPr>
          <a:lstStyle/>
          <a:p>
            <a:r>
              <a:rPr lang="en-US" sz="2800" dirty="0">
                <a:latin typeface="Consolas" panose="020B0609020204030204" pitchFamily="49" charset="0"/>
                <a:cs typeface="Consolas" panose="020B0609020204030204" pitchFamily="49" charset="0"/>
              </a:rPr>
              <a:t>library(ape)</a:t>
            </a:r>
          </a:p>
          <a:p>
            <a:r>
              <a:rPr lang="en-US" sz="2800" dirty="0">
                <a:latin typeface="Consolas" panose="020B0609020204030204" pitchFamily="49" charset="0"/>
                <a:cs typeface="Consolas" panose="020B0609020204030204" pitchFamily="49" charset="0"/>
              </a:rPr>
              <a:t>pic(tree, x)</a:t>
            </a:r>
          </a:p>
        </p:txBody>
      </p:sp>
    </p:spTree>
    <p:extLst>
      <p:ext uri="{BB962C8B-B14F-4D97-AF65-F5344CB8AC3E}">
        <p14:creationId xmlns:p14="http://schemas.microsoft.com/office/powerpoint/2010/main" val="4179072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Assumptions</a:t>
            </a:r>
          </a:p>
        </p:txBody>
      </p:sp>
      <p:sp>
        <p:nvSpPr>
          <p:cNvPr id="6" name="TextBox 5">
            <a:extLst>
              <a:ext uri="{FF2B5EF4-FFF2-40B4-BE49-F238E27FC236}">
                <a16:creationId xmlns:a16="http://schemas.microsoft.com/office/drawing/2014/main" id="{E738D138-241A-3444-AF3D-5A2961E367C4}"/>
              </a:ext>
            </a:extLst>
          </p:cNvPr>
          <p:cNvSpPr txBox="1"/>
          <p:nvPr/>
        </p:nvSpPr>
        <p:spPr>
          <a:xfrm>
            <a:off x="665020" y="1433945"/>
            <a:ext cx="10640290" cy="3046988"/>
          </a:xfrm>
          <a:prstGeom prst="rect">
            <a:avLst/>
          </a:prstGeom>
          <a:noFill/>
        </p:spPr>
        <p:txBody>
          <a:bodyPr wrap="square" rtlCol="0">
            <a:spAutoFit/>
          </a:bodyPr>
          <a:lstStyle/>
          <a:p>
            <a:r>
              <a:rPr lang="en-US" sz="3200" dirty="0"/>
              <a:t>If our trait does not fit a Brownian motion model then we may have biased results.</a:t>
            </a:r>
          </a:p>
          <a:p>
            <a:endParaRPr lang="en-US" sz="3200" dirty="0"/>
          </a:p>
          <a:p>
            <a:r>
              <a:rPr lang="en-US" sz="3200" dirty="0"/>
              <a:t>If our branch lengths are inaccurate we will have error.</a:t>
            </a:r>
          </a:p>
          <a:p>
            <a:endParaRPr lang="en-US" sz="3200" dirty="0"/>
          </a:p>
          <a:p>
            <a:r>
              <a:rPr lang="en-US" sz="3200" dirty="0"/>
              <a:t>If we misplace taxa we will have error and reduced power.</a:t>
            </a:r>
          </a:p>
        </p:txBody>
      </p:sp>
    </p:spTree>
    <p:extLst>
      <p:ext uri="{BB962C8B-B14F-4D97-AF65-F5344CB8AC3E}">
        <p14:creationId xmlns:p14="http://schemas.microsoft.com/office/powerpoint/2010/main" val="3350907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Phylogeny as a covariance matrix</a:t>
            </a:r>
          </a:p>
        </p:txBody>
      </p:sp>
      <p:sp>
        <p:nvSpPr>
          <p:cNvPr id="3" name="TextBox 2">
            <a:extLst>
              <a:ext uri="{FF2B5EF4-FFF2-40B4-BE49-F238E27FC236}">
                <a16:creationId xmlns:a16="http://schemas.microsoft.com/office/drawing/2014/main" id="{78749B6C-E6DA-334C-A873-FB40FF17958F}"/>
              </a:ext>
            </a:extLst>
          </p:cNvPr>
          <p:cNvSpPr txBox="1"/>
          <p:nvPr/>
        </p:nvSpPr>
        <p:spPr>
          <a:xfrm>
            <a:off x="842259" y="6192849"/>
            <a:ext cx="10283008" cy="369332"/>
          </a:xfrm>
          <a:prstGeom prst="rect">
            <a:avLst/>
          </a:prstGeom>
          <a:noFill/>
        </p:spPr>
        <p:txBody>
          <a:bodyPr wrap="none" rtlCol="0">
            <a:spAutoFit/>
          </a:bodyPr>
          <a:lstStyle/>
          <a:p>
            <a:r>
              <a:rPr lang="en-US" dirty="0"/>
              <a:t>Mathematically it can be shown that phylogenetic independent contrasts are a special case of this approach</a:t>
            </a:r>
          </a:p>
        </p:txBody>
      </p:sp>
      <p:pic>
        <p:nvPicPr>
          <p:cNvPr id="15" name="Picture 14">
            <a:extLst>
              <a:ext uri="{FF2B5EF4-FFF2-40B4-BE49-F238E27FC236}">
                <a16:creationId xmlns:a16="http://schemas.microsoft.com/office/drawing/2014/main" id="{DBAA726E-B2D2-C54B-A8C1-541B854DF5C7}"/>
              </a:ext>
            </a:extLst>
          </p:cNvPr>
          <p:cNvPicPr>
            <a:picLocks noChangeAspect="1"/>
          </p:cNvPicPr>
          <p:nvPr/>
        </p:nvPicPr>
        <p:blipFill rotWithShape="1">
          <a:blip r:embed="rId2"/>
          <a:srcRect r="6909"/>
          <a:stretch/>
        </p:blipFill>
        <p:spPr>
          <a:xfrm>
            <a:off x="240681" y="2444751"/>
            <a:ext cx="2020862" cy="2212194"/>
          </a:xfrm>
          <a:prstGeom prst="rect">
            <a:avLst/>
          </a:prstGeom>
        </p:spPr>
      </p:pic>
      <p:sp>
        <p:nvSpPr>
          <p:cNvPr id="16" name="TextBox 15">
            <a:extLst>
              <a:ext uri="{FF2B5EF4-FFF2-40B4-BE49-F238E27FC236}">
                <a16:creationId xmlns:a16="http://schemas.microsoft.com/office/drawing/2014/main" id="{137093BB-CB5A-004F-A83E-B0F3CB67FDBA}"/>
              </a:ext>
            </a:extLst>
          </p:cNvPr>
          <p:cNvSpPr txBox="1"/>
          <p:nvPr/>
        </p:nvSpPr>
        <p:spPr>
          <a:xfrm>
            <a:off x="240680" y="4896787"/>
            <a:ext cx="2239716" cy="369332"/>
          </a:xfrm>
          <a:prstGeom prst="rect">
            <a:avLst/>
          </a:prstGeom>
          <a:noFill/>
        </p:spPr>
        <p:txBody>
          <a:bodyPr wrap="none" rtlCol="0">
            <a:spAutoFit/>
          </a:bodyPr>
          <a:lstStyle/>
          <a:p>
            <a:r>
              <a:rPr lang="en-US" dirty="0"/>
              <a:t>0        1          2           3</a:t>
            </a:r>
          </a:p>
        </p:txBody>
      </p:sp>
      <p:sp>
        <p:nvSpPr>
          <p:cNvPr id="17" name="TextBox 16">
            <a:extLst>
              <a:ext uri="{FF2B5EF4-FFF2-40B4-BE49-F238E27FC236}">
                <a16:creationId xmlns:a16="http://schemas.microsoft.com/office/drawing/2014/main" id="{075F4CAB-7CAB-E948-BC8C-94ADAE8DE1C3}"/>
              </a:ext>
            </a:extLst>
          </p:cNvPr>
          <p:cNvSpPr txBox="1"/>
          <p:nvPr/>
        </p:nvSpPr>
        <p:spPr>
          <a:xfrm>
            <a:off x="2201583" y="2399781"/>
            <a:ext cx="1079142" cy="2954655"/>
          </a:xfrm>
          <a:prstGeom prst="rect">
            <a:avLst/>
          </a:prstGeom>
          <a:noFill/>
        </p:spPr>
        <p:txBody>
          <a:bodyPr wrap="none" rtlCol="0">
            <a:spAutoFit/>
          </a:bodyPr>
          <a:lstStyle/>
          <a:p>
            <a:r>
              <a:rPr lang="en-US" dirty="0"/>
              <a:t>Species A</a:t>
            </a:r>
          </a:p>
          <a:p>
            <a:endParaRPr lang="en-US" sz="2800" dirty="0"/>
          </a:p>
          <a:p>
            <a:r>
              <a:rPr lang="en-US" dirty="0"/>
              <a:t>Species B</a:t>
            </a:r>
          </a:p>
          <a:p>
            <a:endParaRPr lang="en-US" dirty="0"/>
          </a:p>
          <a:p>
            <a:r>
              <a:rPr lang="en-US" dirty="0"/>
              <a:t>Species C</a:t>
            </a:r>
          </a:p>
          <a:p>
            <a:endParaRPr lang="en-US" sz="3200" dirty="0"/>
          </a:p>
          <a:p>
            <a:r>
              <a:rPr lang="en-US" dirty="0"/>
              <a:t>Species D</a:t>
            </a:r>
          </a:p>
          <a:p>
            <a:endParaRPr lang="en-US" dirty="0"/>
          </a:p>
          <a:p>
            <a:endParaRPr lang="en-US" dirty="0"/>
          </a:p>
        </p:txBody>
      </p:sp>
      <p:graphicFrame>
        <p:nvGraphicFramePr>
          <p:cNvPr id="18" name="Table 17">
            <a:extLst>
              <a:ext uri="{FF2B5EF4-FFF2-40B4-BE49-F238E27FC236}">
                <a16:creationId xmlns:a16="http://schemas.microsoft.com/office/drawing/2014/main" id="{43178418-C107-464F-994E-4E7BAC629AE7}"/>
              </a:ext>
            </a:extLst>
          </p:cNvPr>
          <p:cNvGraphicFramePr>
            <a:graphicFrameLocks noGrp="1"/>
          </p:cNvGraphicFramePr>
          <p:nvPr>
            <p:extLst>
              <p:ext uri="{D42A27DB-BD31-4B8C-83A1-F6EECF244321}">
                <p14:modId xmlns:p14="http://schemas.microsoft.com/office/powerpoint/2010/main" val="2516539645"/>
              </p:ext>
            </p:extLst>
          </p:nvPr>
        </p:nvGraphicFramePr>
        <p:xfrm>
          <a:off x="3870027" y="2180233"/>
          <a:ext cx="4613640" cy="2901220"/>
        </p:xfrm>
        <a:graphic>
          <a:graphicData uri="http://schemas.openxmlformats.org/drawingml/2006/table">
            <a:tbl>
              <a:tblPr firstRow="1" bandRow="1">
                <a:tableStyleId>{5C22544A-7EE6-4342-B048-85BDC9FD1C3A}</a:tableStyleId>
              </a:tblPr>
              <a:tblGrid>
                <a:gridCol w="922728">
                  <a:extLst>
                    <a:ext uri="{9D8B030D-6E8A-4147-A177-3AD203B41FA5}">
                      <a16:colId xmlns:a16="http://schemas.microsoft.com/office/drawing/2014/main" val="1752519673"/>
                    </a:ext>
                  </a:extLst>
                </a:gridCol>
                <a:gridCol w="922728">
                  <a:extLst>
                    <a:ext uri="{9D8B030D-6E8A-4147-A177-3AD203B41FA5}">
                      <a16:colId xmlns:a16="http://schemas.microsoft.com/office/drawing/2014/main" val="1784400476"/>
                    </a:ext>
                  </a:extLst>
                </a:gridCol>
                <a:gridCol w="922728">
                  <a:extLst>
                    <a:ext uri="{9D8B030D-6E8A-4147-A177-3AD203B41FA5}">
                      <a16:colId xmlns:a16="http://schemas.microsoft.com/office/drawing/2014/main" val="3117158221"/>
                    </a:ext>
                  </a:extLst>
                </a:gridCol>
                <a:gridCol w="922728">
                  <a:extLst>
                    <a:ext uri="{9D8B030D-6E8A-4147-A177-3AD203B41FA5}">
                      <a16:colId xmlns:a16="http://schemas.microsoft.com/office/drawing/2014/main" val="1580516481"/>
                    </a:ext>
                  </a:extLst>
                </a:gridCol>
                <a:gridCol w="922728">
                  <a:extLst>
                    <a:ext uri="{9D8B030D-6E8A-4147-A177-3AD203B41FA5}">
                      <a16:colId xmlns:a16="http://schemas.microsoft.com/office/drawing/2014/main" val="2324134911"/>
                    </a:ext>
                  </a:extLst>
                </a:gridCol>
              </a:tblGrid>
              <a:tr h="580244">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6341071"/>
                  </a:ext>
                </a:extLst>
              </a:tr>
              <a:tr h="580244">
                <a:tc>
                  <a:txBody>
                    <a:bodyPr/>
                    <a:lstStyle/>
                    <a:p>
                      <a:pPr algn="ctr"/>
                      <a:r>
                        <a:rPr lang="en-US" b="1"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7201079"/>
                  </a:ext>
                </a:extLst>
              </a:tr>
              <a:tr h="580244">
                <a:tc>
                  <a:txBody>
                    <a:bodyPr/>
                    <a:lstStyle/>
                    <a:p>
                      <a:pPr algn="ctr"/>
                      <a:r>
                        <a:rPr lang="en-US" b="1"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1916904"/>
                  </a:ext>
                </a:extLst>
              </a:tr>
              <a:tr h="580244">
                <a:tc>
                  <a:txBody>
                    <a:bodyPr/>
                    <a:lstStyle/>
                    <a:p>
                      <a:pPr algn="ctr"/>
                      <a:r>
                        <a:rPr lang="en-US" b="1"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5500386"/>
                  </a:ext>
                </a:extLst>
              </a:tr>
              <a:tr h="580244">
                <a:tc>
                  <a:txBody>
                    <a:bodyPr/>
                    <a:lstStyle/>
                    <a:p>
                      <a:pPr algn="ctr"/>
                      <a:r>
                        <a:rPr lang="en-US" b="1" dirty="0">
                          <a:solidFill>
                            <a:schemeClr val="tx1"/>
                          </a:solidFill>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2879356"/>
                  </a:ext>
                </a:extLst>
              </a:tr>
            </a:tbl>
          </a:graphicData>
        </a:graphic>
      </p:graphicFrame>
    </p:spTree>
    <p:extLst>
      <p:ext uri="{BB962C8B-B14F-4D97-AF65-F5344CB8AC3E}">
        <p14:creationId xmlns:p14="http://schemas.microsoft.com/office/powerpoint/2010/main" val="19150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Phylogeny as a covariance matrix</a:t>
            </a:r>
          </a:p>
        </p:txBody>
      </p:sp>
      <p:sp>
        <p:nvSpPr>
          <p:cNvPr id="8" name="TextBox 7">
            <a:extLst>
              <a:ext uri="{FF2B5EF4-FFF2-40B4-BE49-F238E27FC236}">
                <a16:creationId xmlns:a16="http://schemas.microsoft.com/office/drawing/2014/main" id="{F39EB36B-8606-E24B-A9E9-3AC02F7ED0C1}"/>
              </a:ext>
            </a:extLst>
          </p:cNvPr>
          <p:cNvSpPr txBox="1"/>
          <p:nvPr/>
        </p:nvSpPr>
        <p:spPr>
          <a:xfrm>
            <a:off x="1156190" y="1434275"/>
            <a:ext cx="9845965" cy="2246769"/>
          </a:xfrm>
          <a:prstGeom prst="rect">
            <a:avLst/>
          </a:prstGeom>
          <a:noFill/>
        </p:spPr>
        <p:txBody>
          <a:bodyPr wrap="none" rtlCol="0">
            <a:spAutoFit/>
          </a:bodyPr>
          <a:lstStyle/>
          <a:p>
            <a:r>
              <a:rPr lang="en-US" sz="2800" dirty="0">
                <a:latin typeface="Consolas" panose="020B0609020204030204" pitchFamily="49" charset="0"/>
                <a:cs typeface="Consolas" panose="020B0609020204030204" pitchFamily="49" charset="0"/>
              </a:rPr>
              <a:t>library(ape)</a:t>
            </a:r>
          </a:p>
          <a:p>
            <a:r>
              <a:rPr lang="en-US" sz="2800" dirty="0">
                <a:latin typeface="Consolas" panose="020B0609020204030204" pitchFamily="49" charset="0"/>
                <a:cs typeface="Consolas" panose="020B0609020204030204" pitchFamily="49" charset="0"/>
              </a:rPr>
              <a:t>Library(</a:t>
            </a:r>
            <a:r>
              <a:rPr lang="en-US" sz="2800" dirty="0" err="1">
                <a:latin typeface="Consolas" panose="020B0609020204030204" pitchFamily="49" charset="0"/>
                <a:cs typeface="Consolas" panose="020B0609020204030204" pitchFamily="49" charset="0"/>
              </a:rPr>
              <a:t>nlme</a:t>
            </a:r>
            <a:r>
              <a:rPr lang="en-US" sz="2800" dirty="0">
                <a:latin typeface="Consolas" panose="020B0609020204030204" pitchFamily="49" charset="0"/>
                <a:cs typeface="Consolas" panose="020B0609020204030204" pitchFamily="49" charset="0"/>
              </a:rPr>
              <a:t>)</a:t>
            </a:r>
          </a:p>
          <a:p>
            <a:r>
              <a:rPr lang="en-US" sz="2800" dirty="0" err="1">
                <a:latin typeface="Consolas" panose="020B0609020204030204" pitchFamily="49" charset="0"/>
                <a:cs typeface="Consolas" panose="020B0609020204030204" pitchFamily="49" charset="0"/>
              </a:rPr>
              <a:t>pglsModel</a:t>
            </a:r>
            <a:r>
              <a:rPr lang="en-US" sz="2800" dirty="0">
                <a:latin typeface="Consolas" panose="020B0609020204030204" pitchFamily="49" charset="0"/>
                <a:cs typeface="Consolas" panose="020B0609020204030204" pitchFamily="49" charset="0"/>
              </a:rPr>
              <a:t> &lt;- </a:t>
            </a:r>
            <a:r>
              <a:rPr lang="en-US" sz="2800" dirty="0" err="1">
                <a:latin typeface="Consolas" panose="020B0609020204030204" pitchFamily="49" charset="0"/>
                <a:cs typeface="Consolas" panose="020B0609020204030204" pitchFamily="49" charset="0"/>
              </a:rPr>
              <a:t>gls</a:t>
            </a:r>
            <a:r>
              <a:rPr lang="en-US" sz="2800" dirty="0">
                <a:latin typeface="Consolas" panose="020B0609020204030204" pitchFamily="49" charset="0"/>
                <a:cs typeface="Consolas" panose="020B0609020204030204" pitchFamily="49" charset="0"/>
              </a:rPr>
              <a:t>(y ~ x, </a:t>
            </a:r>
          </a:p>
          <a:p>
            <a:r>
              <a:rPr lang="en-US" sz="2800" dirty="0">
                <a:latin typeface="Consolas" panose="020B0609020204030204" pitchFamily="49" charset="0"/>
                <a:cs typeface="Consolas" panose="020B0609020204030204" pitchFamily="49" charset="0"/>
              </a:rPr>
              <a:t>                 correlation = </a:t>
            </a:r>
            <a:r>
              <a:rPr lang="en-US" sz="2800" dirty="0" err="1">
                <a:latin typeface="Consolas" panose="020B0609020204030204" pitchFamily="49" charset="0"/>
                <a:cs typeface="Consolas" panose="020B0609020204030204" pitchFamily="49" charset="0"/>
              </a:rPr>
              <a:t>corBrownian</a:t>
            </a:r>
            <a:r>
              <a:rPr lang="en-US" sz="2800" dirty="0">
                <a:latin typeface="Consolas" panose="020B0609020204030204" pitchFamily="49" charset="0"/>
                <a:cs typeface="Consolas" panose="020B0609020204030204" pitchFamily="49" charset="0"/>
              </a:rPr>
              <a:t>(</a:t>
            </a:r>
            <a:r>
              <a:rPr lang="en-US" sz="2800" dirty="0" err="1">
                <a:latin typeface="Consolas" panose="020B0609020204030204" pitchFamily="49" charset="0"/>
                <a:cs typeface="Consolas" panose="020B0609020204030204" pitchFamily="49" charset="0"/>
              </a:rPr>
              <a:t>phy</a:t>
            </a:r>
            <a:r>
              <a:rPr lang="en-US" sz="2800" dirty="0">
                <a:latin typeface="Consolas" panose="020B0609020204030204" pitchFamily="49" charset="0"/>
                <a:cs typeface="Consolas" panose="020B0609020204030204" pitchFamily="49" charset="0"/>
              </a:rPr>
              <a:t>), </a:t>
            </a:r>
          </a:p>
          <a:p>
            <a:r>
              <a:rPr lang="en-US" sz="2800" dirty="0">
                <a:latin typeface="Consolas" panose="020B0609020204030204" pitchFamily="49" charset="0"/>
                <a:cs typeface="Consolas" panose="020B0609020204030204" pitchFamily="49" charset="0"/>
              </a:rPr>
              <a:t>                 data = data)</a:t>
            </a:r>
          </a:p>
        </p:txBody>
      </p:sp>
      <p:sp>
        <p:nvSpPr>
          <p:cNvPr id="4" name="TextBox 3">
            <a:extLst>
              <a:ext uri="{FF2B5EF4-FFF2-40B4-BE49-F238E27FC236}">
                <a16:creationId xmlns:a16="http://schemas.microsoft.com/office/drawing/2014/main" id="{5E57396F-0615-A648-B36F-652D12E172DD}"/>
              </a:ext>
            </a:extLst>
          </p:cNvPr>
          <p:cNvSpPr txBox="1"/>
          <p:nvPr/>
        </p:nvSpPr>
        <p:spPr>
          <a:xfrm>
            <a:off x="986589" y="4355431"/>
            <a:ext cx="8951495" cy="1569660"/>
          </a:xfrm>
          <a:prstGeom prst="rect">
            <a:avLst/>
          </a:prstGeom>
          <a:noFill/>
        </p:spPr>
        <p:txBody>
          <a:bodyPr wrap="square" rtlCol="0">
            <a:spAutoFit/>
          </a:bodyPr>
          <a:lstStyle/>
          <a:p>
            <a:r>
              <a:rPr lang="en-US" sz="3200" dirty="0"/>
              <a:t>This is a less restricted approach because it allows us to fit different correlation structures. Still can be difficult/impossible to deal with discrete variables.</a:t>
            </a:r>
          </a:p>
        </p:txBody>
      </p:sp>
    </p:spTree>
    <p:extLst>
      <p:ext uri="{BB962C8B-B14F-4D97-AF65-F5344CB8AC3E}">
        <p14:creationId xmlns:p14="http://schemas.microsoft.com/office/powerpoint/2010/main" val="32761441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effectLst/>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11890</TotalTime>
  <Words>1042</Words>
  <Application>Microsoft Macintosh PowerPoint</Application>
  <PresentationFormat>Widescreen</PresentationFormat>
  <Paragraphs>524</Paragraphs>
  <Slides>27</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Consolas</vt:lpstr>
      <vt:lpstr>Office Theme</vt:lpstr>
      <vt:lpstr>      Species as datapoints Comparative Methods  Biology 683      Heath Blackmon</vt:lpstr>
      <vt:lpstr>The Problem</vt:lpstr>
      <vt:lpstr>classes of problems</vt:lpstr>
      <vt:lpstr>The Problem</vt:lpstr>
      <vt:lpstr>Solutions</vt:lpstr>
      <vt:lpstr>Independent Contrasts</vt:lpstr>
      <vt:lpstr>Assumptions</vt:lpstr>
      <vt:lpstr>Phylogeny as a covariance matrix</vt:lpstr>
      <vt:lpstr>Phylogeny as a covariance matrix</vt:lpstr>
      <vt:lpstr>Process based model</vt:lpstr>
      <vt:lpstr>Example with chromosomes</vt:lpstr>
      <vt:lpstr>Example with chromosomes</vt:lpstr>
      <vt:lpstr>PowerPoint Presentation</vt:lpstr>
      <vt:lpstr>Effect of wing loss on rate of chromosome evolution</vt:lpstr>
      <vt:lpstr>Estimation via Monte Carlo</vt:lpstr>
      <vt:lpstr>Estimation via Monte Carlo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 and Prep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197</cp:revision>
  <cp:lastPrinted>2018-04-10T20:19:29Z</cp:lastPrinted>
  <dcterms:created xsi:type="dcterms:W3CDTF">2018-01-03T17:15:04Z</dcterms:created>
  <dcterms:modified xsi:type="dcterms:W3CDTF">2021-04-06T19:55:30Z</dcterms:modified>
</cp:coreProperties>
</file>